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257" r:id="rId5"/>
    <p:sldId id="277" r:id="rId6"/>
    <p:sldId id="276" r:id="rId7"/>
    <p:sldId id="264" r:id="rId8"/>
    <p:sldId id="282" r:id="rId9"/>
    <p:sldId id="263" r:id="rId10"/>
    <p:sldId id="285" r:id="rId11"/>
    <p:sldId id="280" r:id="rId12"/>
    <p:sldId id="298" r:id="rId13"/>
    <p:sldId id="283" r:id="rId14"/>
    <p:sldId id="284" r:id="rId15"/>
    <p:sldId id="323" r:id="rId16"/>
    <p:sldId id="300" r:id="rId17"/>
    <p:sldId id="324" r:id="rId18"/>
    <p:sldId id="281" r:id="rId19"/>
    <p:sldId id="326" r:id="rId20"/>
    <p:sldId id="286" r:id="rId21"/>
    <p:sldId id="287" r:id="rId22"/>
    <p:sldId id="288" r:id="rId23"/>
    <p:sldId id="289" r:id="rId24"/>
    <p:sldId id="328" r:id="rId25"/>
    <p:sldId id="327" r:id="rId26"/>
    <p:sldId id="291" r:id="rId27"/>
    <p:sldId id="293" r:id="rId28"/>
    <p:sldId id="290" r:id="rId29"/>
    <p:sldId id="321" r:id="rId30"/>
    <p:sldId id="332" r:id="rId31"/>
    <p:sldId id="335" r:id="rId32"/>
    <p:sldId id="325" r:id="rId33"/>
    <p:sldId id="333" r:id="rId34"/>
    <p:sldId id="292" r:id="rId35"/>
    <p:sldId id="265" r:id="rId36"/>
    <p:sldId id="295" r:id="rId37"/>
    <p:sldId id="296" r:id="rId38"/>
    <p:sldId id="294" r:id="rId39"/>
    <p:sldId id="297" r:id="rId40"/>
    <p:sldId id="331" r:id="rId41"/>
    <p:sldId id="267" r:id="rId42"/>
    <p:sldId id="334" r:id="rId43"/>
    <p:sldId id="279" r:id="rId44"/>
    <p:sldId id="278" r:id="rId45"/>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eber"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3C00"/>
    <a:srgbClr val="E36633"/>
    <a:srgbClr val="00A54D"/>
    <a:srgbClr val="00AD50"/>
    <a:srgbClr val="069947"/>
    <a:srgbClr val="9A503F"/>
    <a:srgbClr val="0E73B9"/>
    <a:srgbClr val="3E6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27" autoAdjust="0"/>
  </p:normalViewPr>
  <p:slideViewPr>
    <p:cSldViewPr snapToGrid="0" showGuides="1">
      <p:cViewPr varScale="1">
        <p:scale>
          <a:sx n="67" d="100"/>
          <a:sy n="67" d="100"/>
        </p:scale>
        <p:origin x="1188" y="60"/>
      </p:cViewPr>
      <p:guideLst>
        <p:guide orient="horz" pos="4306"/>
        <p:guide pos="514"/>
      </p:guideLst>
    </p:cSldViewPr>
  </p:slideViewPr>
  <p:notesTextViewPr>
    <p:cViewPr>
      <p:scale>
        <a:sx n="1" d="1"/>
        <a:sy n="1" d="1"/>
      </p:scale>
      <p:origin x="0" y="0"/>
    </p:cViewPr>
  </p:notesTextViewPr>
  <p:notesViewPr>
    <p:cSldViewPr snapToGrid="0" showGuides="1">
      <p:cViewPr varScale="1">
        <p:scale>
          <a:sx n="91" d="100"/>
          <a:sy n="91" d="100"/>
        </p:scale>
        <p:origin x="-3720" y="-108"/>
      </p:cViewPr>
      <p:guideLst>
        <p:guide orient="horz" pos="3133"/>
        <p:guide pos="216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49DD4D23-C98A-435E-AE88-9061F8349B02}" type="slidenum">
              <a:rPr lang="en-GB" smtClean="0"/>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Modern Spring introduces Spring Cloud and a mature structure for a large project. The structure usually is spring cloud components like api gateway, service registry, load balancer, CircuitBreaker to make the application high performance and high availability and springboot app cluster to provide services</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For the frontend framework, I want to choose from ionic, react native and flutter. React native couldn't build applications for the web, and Flutter's learning difficulty is much higher than Ionic as I need to learn a new programming language dart, which needs a lot of time, so finally choose Ionic. With this framework, I can build an application that can run smoothly on the web, ios and Android, and the performance is good and high security.</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 found two ways to achieve facial expression recognition. One is using python with TensorFlow. And another one is using face-api.js, which is a javascript library. I choose this library as I can use this library in the front end directly and detect facial expressions, which has little delay and high performance. Otherwise, I need to transfer the real-time video stream to the backend and make a restful API to return the result which will cause significant delay and reduce user experience. But I will still do it to make some comparisons in the paper</a:t>
            </a:r>
            <a:r>
              <a:rPr lang="en-US" altLang="zh-CN"/>
              <a: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The backend is built using Java 17, consisting of several modules: authentication, automatic expression detection and selfie-taking, photo synchronization, and forum post functionality. To achieve scalability and flexibility, the modules are split into microservices using Spring Cloud. The Restful API is implemented using Spring Boot, ensuring complete decoupling between the backend and frontend. The system relies on various infrastructures such as AWS S3 for storage, MongoDB Atlas for the database, as well as Docker and Kubernetes for containerization and orchestration, ensuring high availability and resilience. Additionally, the backend allows for easy replacement and upgrade of different modules through pluggable architecture.</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For the database design, I designed 3 tables which is post, user and comment. The Post table stores the data people upload in the post bar.The user table stores the data for authentication and user profile. And the comment is the comment to a specific post.</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For the api, it has 4 parts too. for authentication, it could allow users register, login or login with token, so user won’t need to login next time. ...</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 choose AWS S3 to store user's photos. AWS S3 provides virtually unlimited storage capacity, allowing seamless scaling to accommodate any volume of user photos. As the user base grows and their photo storage needs increase, S3 automatically scales to meet the demand, without any manual intervention required. S3 stores multiple copies of each object across different data centers, ensuring high availability and durability. AWS S3 offers various security features, including access control lists and bucket policies, allowing you to control who can access the stored photos.</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MongoDB Atlas allows seamless horizontal scaling to accommodate growing data and user loads.</a:t>
            </a:r>
            <a:r>
              <a:rPr lang="en-US" altLang="zh-CN"/>
              <a:t> It can </a:t>
            </a:r>
            <a:r>
              <a:rPr lang="en-US" altLang="zh-CN"/>
              <a:t>also support data replication across multiple regions and cloud providers, enabling low-latency access for users worldwide. I can also get the real-time motitoring and analytics to proactively address potential issues and optimize the performance of your authentication and user profile services.</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 used Docker-based microservices architecture. I used basic Docker images to package each microservice, and a Docker overlay network is employed to connect all the Docker nodes together. I have also followed the Docker app development workflow.</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To choose a suitable platform for kubernetes engine, I compare the google kubenetes engine with minikube. At this stage, my main work is make sure the application run smoothly and test the performance, so I don’t need large scale of kubenetes clusters. I choose minikube finally which is easily deployed in my machine and has the same functionalities of gke.</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This is how minikube runs, I use docker as container that kubernetes uses it to build each app pod, and I can scale it automatically according to the memory usage or </a:t>
            </a:r>
            <a:r>
              <a:rPr lang="en-US" altLang="zh-CN"/>
              <a:t>specify the number of replicates.</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Using the mediadevices api from phone or browser.</a:t>
            </a:r>
            <a:endParaRPr lang="en-US" altLang="zh-CN"/>
          </a:p>
          <a:p>
            <a:r>
              <a:rPr lang="en-US" altLang="zh-CN"/>
              <a:t>2,3. use the face-api’s api const detectionsWithExpressions = await faceapi.detectAllFaces(input).withFaceLandmarks().</a:t>
            </a:r>
            <a:r>
              <a:rPr lang="en-US" altLang="zh-CN">
                <a:sym typeface="+mn-ea"/>
              </a:rPr>
              <a:t>withFaceExpressions()</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The inception of selfies can be traced back to the early days of photography but they have gained significant momentum with the advent of smartphones and front-facing cameras. They've quickly transformed from a trend into a significant part of our global culture.</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Fer2013, Jaffe and CK+ all contains 7 facial expressions including angry, disguest, fear, happy, sad, surprise, neutral.</a:t>
            </a:r>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Finally, on FER2013, both the training set and the test set achieved an accuracy rate of about 67%, because the crawler collection of this data set had problems such as label errors, watermarks, and animated pictures. JAFFE and CK+5-fold cross-validation both reached an accuracy rate of about 99%.</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 all in all, for the frontend, I used ionic to build cross platform mobile applications. For the backend, I used springboot to develop restful API, ...</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Nowadays, selfies have become an integral part of social media, serving as a means of self-expression, identity formation, and a way to communicate with others. They're used in various contexts, from everyday moments to global campaigns.</a:t>
            </a:r>
            <a:endParaRPr lang="zh-CN" altLang="en-US"/>
          </a:p>
          <a:p>
            <a:endParaRPr lang="zh-CN" altLang="en-US"/>
          </a:p>
          <a:p>
            <a:r>
              <a:rPr lang="zh-CN" altLang="en-US"/>
              <a:t>Popular platforms such as Instagram, Snapchat, and TikTok are built on the concept of sharing these visuals, fostering a culture where the selfie is not just a photo, but a powerful tool of personal branding.</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Firstly we can enhance user experience. For example we can explore user behavior analytics to gain insights into user preferences and improve app usability and introduce personalized content recommendations based on user interactions and preferences.</a:t>
            </a:r>
            <a:br>
              <a:rPr lang="en-US" altLang="zh-CN"/>
            </a:br>
            <a:r>
              <a:rPr lang="en-US" altLang="zh-CN"/>
              <a:t>Secondly, I will add </a:t>
            </a:r>
            <a:r>
              <a:rPr lang="en-US" dirty="0">
                <a:effectLst/>
                <a:latin typeface="Söhne"/>
                <a:sym typeface="+mn-ea"/>
              </a:rPr>
              <a:t>Security and Privacy Measures. maybe Implement end-to-end encryption to protect sensitive user information during transmission.</a:t>
            </a:r>
            <a:endParaRPr lang="en-US" dirty="0">
              <a:effectLst/>
              <a:latin typeface="Söhne"/>
              <a:sym typeface="+mn-ea"/>
            </a:endParaRPr>
          </a:p>
          <a:p>
            <a:r>
              <a:rPr lang="en-US" dirty="0">
                <a:effectLst/>
                <a:latin typeface="Söhne"/>
                <a:sym typeface="+mn-ea"/>
              </a:rPr>
              <a:t>Finally, performance optimization is also very important to do. Optimize API endpoints and database queries for improved response times and reduced latency and implement content delivery networks (CDNs) to enhance media file delivery speed and reduce server load.</a:t>
            </a:r>
            <a:endParaRPr lang="en-US" dirty="0">
              <a:effectLst/>
              <a:latin typeface="Söhne"/>
              <a:sym typeface="+mn-ea"/>
            </a:endParaRPr>
          </a:p>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Despite the popularity and a lot of tutorials that helps people take a good selfie, capturing the perfect selfie can often be a challenging task. Most of the issues are the following two:</a:t>
            </a:r>
            <a:endParaRPr lang="zh-CN" altLang="en-US"/>
          </a:p>
          <a:p>
            <a:endParaRPr lang="zh-CN" altLang="en-US"/>
          </a:p>
          <a:p>
            <a:r>
              <a:rPr lang="zh-CN" altLang="en-US"/>
              <a:t>First is unflattering angles or expressions: It's often hard to simultaneously focus on the phone screen and maintain a natural, attractive expression.</a:t>
            </a:r>
            <a:endParaRPr lang="zh-CN" altLang="en-US"/>
          </a:p>
          <a:p>
            <a:endParaRPr lang="zh-CN" altLang="en-US"/>
          </a:p>
          <a:p>
            <a:r>
              <a:rPr lang="zh-CN" altLang="en-US"/>
              <a:t>The second one is timing: Capturing a selfie at the right moment, especially when trying to capture a natural smile, can be difficult.</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 downloaded several popular selfie apps from the app store including Meitu, Selfie City and Photo Director. </a:t>
            </a:r>
            <a:r>
              <a:rPr lang="en-US" altLang="zh-CN"/>
              <a:t>I</a:t>
            </a:r>
            <a:r>
              <a:rPr lang="zh-CN" altLang="en-US"/>
              <a:t> found that none of them had the feature to automatically capture selfies or capture selfies based on expressions. </a:t>
            </a:r>
            <a:r>
              <a:rPr lang="en-US" altLang="zh-CN"/>
              <a:t>Then, </a:t>
            </a:r>
            <a:r>
              <a:rPr lang="zh-CN" altLang="en-US"/>
              <a:t>I distributed a questionnaire to citizens, and in the feedback from 200 frequent selfie takers, there </a:t>
            </a:r>
            <a:r>
              <a:rPr lang="en-US" altLang="zh-CN"/>
              <a:t>is </a:t>
            </a:r>
            <a:r>
              <a:rPr lang="zh-CN" altLang="en-US"/>
              <a:t>a great need for apps that automatically capture selfies based on expressions.</a:t>
            </a:r>
            <a:r>
              <a:rPr lang="en-US" altLang="zh-CN"/>
              <a:t> So I think it would be valuable and necessary to develop this new app!</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So I wonder what if we leverage facial express recognization model, software development technology to design an app that helps people automatically detect the express and take a selfie.</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After decades, there are a lot of modern web development tools. For the web framework, there are React, Angular, Vue and so on and some high level framework based on these like Next, Nuxt. A lot of webpack tools too, like vite, webpack.</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Spring framework is the core backend framework for Java and it evolved a lot. Spring 1 introduced core dependency injection and transaction management. Spring  added XML namespaces and AspectJ support. Spring 3 brought Java-based configuration, a RESTful web service framework, and Spring Expression Language. Spring 4 supported Java 8, WebSocket messaging, and introduced Spring Boot for standalone applications.</a:t>
            </a:r>
            <a:endParaRPr lang="zh-CN" altLang="en-US" i="1"/>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 t="3974" r="3958" b="558"/>
          <a:stretch>
            <a:fillRect/>
          </a:stretch>
        </p:blipFill>
        <p:spPr>
          <a:xfrm>
            <a:off x="0" y="0"/>
            <a:ext cx="9144000" cy="6858000"/>
          </a:xfrm>
          <a:prstGeom prst="rect">
            <a:avLst/>
          </a:prstGeom>
        </p:spPr>
      </p:pic>
      <p:sp>
        <p:nvSpPr>
          <p:cNvPr id="2" name="Title 1"/>
          <p:cNvSpPr>
            <a:spLocks noGrp="1"/>
          </p:cNvSpPr>
          <p:nvPr>
            <p:ph type="ctrTitle"/>
          </p:nvPr>
        </p:nvSpPr>
        <p:spPr>
          <a:xfrm>
            <a:off x="828674" y="3715200"/>
            <a:ext cx="7500939" cy="554850"/>
          </a:xfrm>
        </p:spPr>
        <p:txBody>
          <a:bodyPr/>
          <a:lstStyle>
            <a:lvl1pPr algn="l">
              <a:defRPr sz="2600">
                <a:solidFill>
                  <a:schemeClr val="bg1"/>
                </a:solidFill>
              </a:defRPr>
            </a:lvl1pPr>
          </a:lstStyle>
          <a:p>
            <a:r>
              <a:rPr lang="en-US" smtClean="0"/>
              <a:t>Click to edit Master title style</a:t>
            </a:r>
            <a:endParaRPr lang="en-GB"/>
          </a:p>
        </p:txBody>
      </p:sp>
      <p:sp>
        <p:nvSpPr>
          <p:cNvPr id="3" name="Subtitle 2"/>
          <p:cNvSpPr>
            <a:spLocks noGrp="1"/>
          </p:cNvSpPr>
          <p:nvPr>
            <p:ph type="subTitle" idx="1"/>
          </p:nvPr>
        </p:nvSpPr>
        <p:spPr>
          <a:xfrm>
            <a:off x="828675" y="4289400"/>
            <a:ext cx="7500938" cy="361800"/>
          </a:xfrm>
        </p:spPr>
        <p:txBody>
          <a:bodyPr/>
          <a:lstStyle>
            <a:lvl1pPr marL="0" indent="0" algn="l">
              <a:buNone/>
              <a:defRPr sz="20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675" y="525798"/>
            <a:ext cx="3020400" cy="807254"/>
          </a:xfrm>
          <a:prstGeom prst="rect">
            <a:avLst/>
          </a:prstGeom>
        </p:spPr>
      </p:pic>
      <p:sp>
        <p:nvSpPr>
          <p:cNvPr id="11" name="Text Placeholder 10"/>
          <p:cNvSpPr>
            <a:spLocks noGrp="1"/>
          </p:cNvSpPr>
          <p:nvPr>
            <p:ph type="body" sz="quarter" idx="10"/>
          </p:nvPr>
        </p:nvSpPr>
        <p:spPr>
          <a:xfrm>
            <a:off x="828675" y="5481750"/>
            <a:ext cx="4679325" cy="979374"/>
          </a:xfrm>
        </p:spPr>
        <p:txBody>
          <a:bodyPr/>
          <a:lstStyle>
            <a:lvl1pPr>
              <a:spcBef>
                <a:spcPts val="0"/>
              </a:spcBef>
              <a:defRPr sz="1400">
                <a:solidFill>
                  <a:schemeClr val="bg1"/>
                </a:solidFill>
              </a:defRPr>
            </a:lvl1pPr>
            <a:lvl2pPr marL="0" indent="0">
              <a:spcBef>
                <a:spcPts val="0"/>
              </a:spcBef>
              <a:buNone/>
              <a:defRPr sz="1400">
                <a:solidFill>
                  <a:schemeClr val="bg1"/>
                </a:solidFill>
              </a:defRPr>
            </a:lvl2pPr>
            <a:lvl3pPr marL="0" indent="0">
              <a:spcBef>
                <a:spcPts val="565"/>
              </a:spcBef>
              <a:buNone/>
              <a:defRPr sz="1400">
                <a:solidFill>
                  <a:schemeClr val="bg1"/>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4" name="Text Placeholder 3"/>
          <p:cNvSpPr>
            <a:spLocks noGrp="1"/>
          </p:cNvSpPr>
          <p:nvPr>
            <p:ph type="body" sz="quarter" idx="10"/>
          </p:nvPr>
        </p:nvSpPr>
        <p:spPr>
          <a:xfrm>
            <a:off x="828675" y="1881075"/>
            <a:ext cx="7500938" cy="40401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2000" b="0">
                <a:solidFill>
                  <a:schemeClr val="tx1"/>
                </a:solidFill>
              </a:defRPr>
            </a:lvl1pPr>
          </a:lstStyle>
          <a:p>
            <a:pPr lvl="0"/>
            <a:r>
              <a:rPr lang="en-US" smtClean="0"/>
              <a:t>Click to edit Master text styles</a:t>
            </a:r>
            <a:endParaRPr lang="en-US" smtClean="0"/>
          </a:p>
        </p:txBody>
      </p:sp>
      <p:sp>
        <p:nvSpPr>
          <p:cNvPr id="3" name="Slide Number Placeholder 2"/>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Title &amp; 2 Column Content 20pt">
    <p:spTree>
      <p:nvGrpSpPr>
        <p:cNvPr id="1" name=""/>
        <p:cNvGrpSpPr/>
        <p:nvPr/>
      </p:nvGrpSpPr>
      <p:grpSpPr>
        <a:xfrm>
          <a:off x="0" y="0"/>
          <a:ext cx="0" cy="0"/>
          <a:chOff x="0" y="0"/>
          <a:chExt cx="0" cy="0"/>
        </a:xfrm>
      </p:grpSpPr>
      <p:sp>
        <p:nvSpPr>
          <p:cNvPr id="5" name="Rectangle 4"/>
          <p:cNvSpPr/>
          <p:nvPr userDrawn="1"/>
        </p:nvSpPr>
        <p:spPr>
          <a:xfrm>
            <a:off x="0" y="5819775"/>
            <a:ext cx="9144000" cy="1036637"/>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3913" y="6046348"/>
            <a:ext cx="2060224" cy="550631"/>
          </a:xfrm>
          <a:prstGeom prst="rect">
            <a:avLst/>
          </a:prstGeom>
        </p:spPr>
      </p:pic>
      <p:sp>
        <p:nvSpPr>
          <p:cNvPr id="2" name="Title 1"/>
          <p:cNvSpPr>
            <a:spLocks noGrp="1"/>
          </p:cNvSpPr>
          <p:nvPr>
            <p:ph type="title"/>
          </p:nvPr>
        </p:nvSpPr>
        <p:spPr/>
        <p:txBody>
          <a:bodyPr/>
          <a:lstStyle/>
          <a:p>
            <a:r>
              <a:rPr lang="en-US" smtClean="0"/>
              <a:t>Click to edit Master title style</a:t>
            </a:r>
            <a:endParaRPr lang="en-GB"/>
          </a:p>
        </p:txBody>
      </p:sp>
      <p:sp>
        <p:nvSpPr>
          <p:cNvPr id="8" name="Text Placeholder 5"/>
          <p:cNvSpPr>
            <a:spLocks noGrp="1"/>
          </p:cNvSpPr>
          <p:nvPr>
            <p:ph type="body" sz="quarter" idx="11"/>
          </p:nvPr>
        </p:nvSpPr>
        <p:spPr>
          <a:xfrm>
            <a:off x="828675" y="914400"/>
            <a:ext cx="7500938" cy="276225"/>
          </a:xfrm>
        </p:spPr>
        <p:txBody>
          <a:bodyPr/>
          <a:lstStyle>
            <a:lvl1pPr>
              <a:defRPr sz="2000" b="0">
                <a:solidFill>
                  <a:schemeClr val="tx1"/>
                </a:solidFill>
              </a:defRPr>
            </a:lvl1pPr>
          </a:lstStyle>
          <a:p>
            <a:pPr lvl="0"/>
            <a:r>
              <a:rPr lang="en-US" smtClean="0"/>
              <a:t>Click to edit Master text styles</a:t>
            </a:r>
            <a:endParaRPr lang="en-US" smtClean="0"/>
          </a:p>
        </p:txBody>
      </p:sp>
      <p:cxnSp>
        <p:nvCxnSpPr>
          <p:cNvPr id="6" name="Straight Connector 5"/>
          <p:cNvCxnSpPr/>
          <p:nvPr userDrawn="1"/>
        </p:nvCxnSpPr>
        <p:spPr>
          <a:xfrm>
            <a:off x="0" y="1438275"/>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 Placeholder 3"/>
          <p:cNvSpPr>
            <a:spLocks noGrp="1"/>
          </p:cNvSpPr>
          <p:nvPr>
            <p:ph type="body" sz="quarter" idx="10"/>
          </p:nvPr>
        </p:nvSpPr>
        <p:spPr>
          <a:xfrm>
            <a:off x="828675" y="1881075"/>
            <a:ext cx="7500938" cy="4040188"/>
          </a:xfrm>
        </p:spPr>
        <p:txBody>
          <a:bodyPr/>
          <a:lstStyle>
            <a:lvl1pPr>
              <a:defRPr sz="2400" b="0"/>
            </a:lvl1pPr>
            <a:lvl4pPr marL="1168400" indent="-342900">
              <a:defRPr/>
            </a:lvl4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GB" dirty="0"/>
          </a:p>
        </p:txBody>
      </p:sp>
      <p:sp>
        <p:nvSpPr>
          <p:cNvPr id="3" name="Slide Number Placeholder 2"/>
          <p:cNvSpPr>
            <a:spLocks noGrp="1"/>
          </p:cNvSpPr>
          <p:nvPr>
            <p:ph type="sldNum" sz="quarter" idx="12"/>
          </p:nvPr>
        </p:nvSpPr>
        <p:spPr>
          <a:xfrm>
            <a:off x="7086600" y="5445539"/>
            <a:ext cx="2057400" cy="365125"/>
          </a:xfrm>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1_Title &amp; 2 Column Content 20pt">
    <p:spTree>
      <p:nvGrpSpPr>
        <p:cNvPr id="1" name=""/>
        <p:cNvGrpSpPr/>
        <p:nvPr/>
      </p:nvGrpSpPr>
      <p:grpSpPr>
        <a:xfrm>
          <a:off x="0" y="0"/>
          <a:ext cx="0" cy="0"/>
          <a:chOff x="0" y="0"/>
          <a:chExt cx="0" cy="0"/>
        </a:xfrm>
      </p:grpSpPr>
      <p:sp>
        <p:nvSpPr>
          <p:cNvPr id="5" name="Rectangle 4"/>
          <p:cNvSpPr/>
          <p:nvPr userDrawn="1"/>
        </p:nvSpPr>
        <p:spPr>
          <a:xfrm>
            <a:off x="0" y="5819775"/>
            <a:ext cx="9144000" cy="1036637"/>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3913" y="6046348"/>
            <a:ext cx="2060224" cy="550631"/>
          </a:xfrm>
          <a:prstGeom prst="rect">
            <a:avLst/>
          </a:prstGeom>
        </p:spPr>
      </p:pic>
      <p:sp>
        <p:nvSpPr>
          <p:cNvPr id="2" name="Title 1"/>
          <p:cNvSpPr>
            <a:spLocks noGrp="1"/>
          </p:cNvSpPr>
          <p:nvPr>
            <p:ph type="title"/>
          </p:nvPr>
        </p:nvSpPr>
        <p:spPr/>
        <p:txBody>
          <a:bodyPr/>
          <a:lstStyle/>
          <a:p>
            <a:r>
              <a:rPr lang="en-US" smtClean="0"/>
              <a:t>Click to edit Master title style</a:t>
            </a:r>
            <a:endParaRPr lang="en-GB"/>
          </a:p>
        </p:txBody>
      </p:sp>
      <p:sp>
        <p:nvSpPr>
          <p:cNvPr id="4" name="Text Placeholder 3"/>
          <p:cNvSpPr>
            <a:spLocks noGrp="1"/>
          </p:cNvSpPr>
          <p:nvPr>
            <p:ph type="body" sz="quarter" idx="10"/>
          </p:nvPr>
        </p:nvSpPr>
        <p:spPr>
          <a:xfrm>
            <a:off x="828676" y="1881075"/>
            <a:ext cx="3933824" cy="3163365"/>
          </a:xfrm>
        </p:spPr>
        <p:txBody>
          <a:bodyPr/>
          <a:lstStyle>
            <a:lvl1pPr marL="276225" indent="-276225">
              <a:spcBef>
                <a:spcPts val="900"/>
              </a:spcBef>
              <a:buClr>
                <a:schemeClr val="tx2"/>
              </a:buClr>
              <a:buFont typeface="Arial" panose="020B0604020202020204" pitchFamily="34" charset="0"/>
              <a:buChar char="‒"/>
              <a:defRPr sz="1800" b="0"/>
            </a:lvl1pPr>
            <a:lvl2pPr marL="625475" indent="-233680">
              <a:buFont typeface="Arial" panose="020B0604020202020204" pitchFamily="34" charset="0"/>
              <a:buChar char="•"/>
              <a:defRPr sz="1400"/>
            </a:lvl2pPr>
            <a:lvl3pPr marL="913130" indent="-222250">
              <a:defRPr sz="1400"/>
            </a:lvl3pPr>
            <a:lvl4pPr marL="1129030" indent="-190500">
              <a:defRPr sz="1400"/>
            </a:lvl4pPr>
            <a:lvl5pPr marL="1440180" indent="-186055">
              <a:defRPr sz="14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2000" b="0">
                <a:solidFill>
                  <a:schemeClr val="tx1"/>
                </a:solidFill>
              </a:defRPr>
            </a:lvl1pPr>
          </a:lstStyle>
          <a:p>
            <a:pPr lvl="0"/>
            <a:r>
              <a:rPr lang="en-US" smtClean="0"/>
              <a:t>Click to edit Master text styles</a:t>
            </a:r>
            <a:endParaRPr lang="en-US" smtClean="0"/>
          </a:p>
        </p:txBody>
      </p:sp>
      <p:cxnSp>
        <p:nvCxnSpPr>
          <p:cNvPr id="6" name="Straight Connector 5"/>
          <p:cNvCxnSpPr/>
          <p:nvPr userDrawn="1"/>
        </p:nvCxnSpPr>
        <p:spPr>
          <a:xfrm>
            <a:off x="0" y="1438275"/>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3"/>
          <p:cNvSpPr>
            <a:spLocks noGrp="1"/>
          </p:cNvSpPr>
          <p:nvPr>
            <p:ph type="body" sz="quarter" idx="12"/>
          </p:nvPr>
        </p:nvSpPr>
        <p:spPr>
          <a:xfrm>
            <a:off x="4914901" y="1881075"/>
            <a:ext cx="3934800" cy="3163365"/>
          </a:xfrm>
        </p:spPr>
        <p:txBody>
          <a:bodyPr/>
          <a:lstStyle>
            <a:lvl1pPr marL="276225" indent="-276225">
              <a:spcBef>
                <a:spcPts val="900"/>
              </a:spcBef>
              <a:buClr>
                <a:schemeClr val="tx2"/>
              </a:buClr>
              <a:buFont typeface="Arial" panose="020B0604020202020204" pitchFamily="34" charset="0"/>
              <a:buChar char="‒"/>
              <a:defRPr sz="1800" b="0"/>
            </a:lvl1pPr>
            <a:lvl2pPr marL="625475" indent="-233680">
              <a:buFont typeface="Arial" panose="020B0604020202020204" pitchFamily="34" charset="0"/>
              <a:buChar char="•"/>
              <a:defRPr sz="1400"/>
            </a:lvl2pPr>
            <a:lvl3pPr marL="913130" indent="-222250">
              <a:defRPr sz="1400"/>
            </a:lvl3pPr>
            <a:lvl4pPr marL="1129030" indent="-190500">
              <a:defRPr sz="1400"/>
            </a:lvl4pPr>
            <a:lvl5pPr marL="1440180" indent="-186055">
              <a:defRPr sz="1400"/>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GB" dirty="0"/>
          </a:p>
        </p:txBody>
      </p:sp>
      <p:sp>
        <p:nvSpPr>
          <p:cNvPr id="3" name="Slide Number Placeholder 2"/>
          <p:cNvSpPr>
            <a:spLocks noGrp="1"/>
          </p:cNvSpPr>
          <p:nvPr>
            <p:ph type="sldNum" sz="quarter" idx="13"/>
          </p:nvPr>
        </p:nvSpPr>
        <p:spPr>
          <a:xfrm>
            <a:off x="7086600" y="5454969"/>
            <a:ext cx="2057400" cy="365125"/>
          </a:xfrm>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438276"/>
            <a:ext cx="4204800" cy="4736282"/>
          </a:xfrm>
          <a:solidFill>
            <a:schemeClr val="accent4"/>
          </a:solidFill>
        </p:spPr>
        <p:txBody>
          <a:bodyPr tIns="0" anchor="ctr" anchorCtr="0"/>
          <a:lstStyle>
            <a:lvl1pPr algn="ctr">
              <a:defRPr sz="1600" b="0">
                <a:solidFill>
                  <a:schemeClr val="accent3"/>
                </a:solidFill>
              </a:defRPr>
            </a:lvl1pPr>
          </a:lstStyle>
          <a:p>
            <a:r>
              <a:rPr lang="en-GB" smtClean="0"/>
              <a:t>IMAGE</a:t>
            </a:r>
            <a:endParaRPr lang="en-GB"/>
          </a:p>
        </p:txBody>
      </p:sp>
      <p:sp>
        <p:nvSpPr>
          <p:cNvPr id="2" name="Title 1"/>
          <p:cNvSpPr>
            <a:spLocks noGrp="1"/>
          </p:cNvSpPr>
          <p:nvPr>
            <p:ph type="title"/>
          </p:nvPr>
        </p:nvSpPr>
        <p:spPr/>
        <p:txBody>
          <a:bodyPr/>
          <a:lstStyle/>
          <a:p>
            <a:r>
              <a:rPr lang="en-US" smtClean="0"/>
              <a:t>Click to edit Master title style</a:t>
            </a:r>
            <a:endParaRPr lang="en-GB"/>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800" b="0"/>
            </a:lvl1pPr>
            <a:lvl2pPr marL="503555" indent="-208280">
              <a:spcBef>
                <a:spcPts val="0"/>
              </a:spcBef>
              <a:spcAft>
                <a:spcPts val="565"/>
              </a:spcAft>
              <a:defRPr sz="1400" b="0"/>
            </a:lvl2pPr>
            <a:lvl3pPr>
              <a:defRPr sz="1400" b="0"/>
            </a:lvl3pPr>
            <a:lvl4pPr>
              <a:defRPr sz="1400" b="0"/>
            </a:lvl4pPr>
            <a:lvl5pPr>
              <a:defRPr sz="1400" b="0"/>
            </a:lvl5pPr>
          </a:lstStyle>
          <a:p>
            <a:pPr lvl="0"/>
            <a:r>
              <a:rPr lang="en-US" dirty="0" smtClean="0"/>
              <a:t>Click to edit Master text styles</a:t>
            </a:r>
            <a:endParaRPr lang="en-US" dirty="0" smtClean="0"/>
          </a:p>
          <a:p>
            <a:pPr lvl="1"/>
            <a:r>
              <a:rPr lang="en-US" dirty="0" smtClean="0"/>
              <a:t>Second level</a:t>
            </a:r>
            <a:endParaRPr lang="en-US" dirty="0" smtClean="0"/>
          </a:p>
        </p:txBody>
      </p:sp>
      <p:sp>
        <p:nvSpPr>
          <p:cNvPr id="6" name="Text Placeholder 5"/>
          <p:cNvSpPr>
            <a:spLocks noGrp="1"/>
          </p:cNvSpPr>
          <p:nvPr>
            <p:ph type="body" sz="quarter" idx="11"/>
          </p:nvPr>
        </p:nvSpPr>
        <p:spPr>
          <a:xfrm>
            <a:off x="828675" y="914400"/>
            <a:ext cx="7500938" cy="276225"/>
          </a:xfrm>
        </p:spPr>
        <p:txBody>
          <a:bodyPr/>
          <a:lstStyle>
            <a:lvl1pPr>
              <a:defRPr sz="2000" b="0">
                <a:solidFill>
                  <a:schemeClr val="tx1"/>
                </a:solidFill>
              </a:defRPr>
            </a:lvl1pPr>
          </a:lstStyle>
          <a:p>
            <a:pPr lvl="0"/>
            <a:r>
              <a:rPr lang="en-US" smtClean="0"/>
              <a:t>Click to edit Master text styles</a:t>
            </a:r>
            <a:endParaRPr lang="en-US" smtClean="0"/>
          </a:p>
        </p:txBody>
      </p:sp>
      <p:sp>
        <p:nvSpPr>
          <p:cNvPr id="8" name="Rectangle 7"/>
          <p:cNvSpPr/>
          <p:nvPr userDrawn="1"/>
        </p:nvSpPr>
        <p:spPr>
          <a:xfrm>
            <a:off x="0" y="6498000"/>
            <a:ext cx="9144000" cy="360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smtClean="0"/>
              <a:t>Trinity College Dublin, </a:t>
            </a:r>
            <a:r>
              <a:rPr lang="en-GB" sz="1000" smtClean="0"/>
              <a:t>The University of Dublin</a:t>
            </a:r>
            <a:endParaRPr lang="en-GB" sz="1000"/>
          </a:p>
        </p:txBody>
      </p:sp>
      <p:cxnSp>
        <p:nvCxnSpPr>
          <p:cNvPr id="7" name="Straight Connector 6"/>
          <p:cNvCxnSpPr/>
          <p:nvPr userDrawn="1"/>
        </p:nvCxnSpPr>
        <p:spPr>
          <a:xfrm>
            <a:off x="0" y="1438275"/>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3"/>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8275"/>
            <a:ext cx="9144000" cy="4708001"/>
          </a:xfrm>
          <a:solidFill>
            <a:schemeClr val="accent4"/>
          </a:solidFill>
        </p:spPr>
        <p:txBody>
          <a:bodyPr tIns="0" anchor="ctr" anchorCtr="0"/>
          <a:lstStyle>
            <a:lvl1pPr algn="ctr">
              <a:defRPr sz="1600" b="0">
                <a:solidFill>
                  <a:schemeClr val="accent3"/>
                </a:solidFill>
              </a:defRPr>
            </a:lvl1pPr>
          </a:lstStyle>
          <a:p>
            <a:r>
              <a:rPr lang="en-GB" smtClean="0"/>
              <a:t>IMAGE</a:t>
            </a:r>
            <a:endParaRPr lang="en-GB"/>
          </a:p>
        </p:txBody>
      </p:sp>
      <p:sp>
        <p:nvSpPr>
          <p:cNvPr id="2" name="Title 1"/>
          <p:cNvSpPr>
            <a:spLocks noGrp="1"/>
          </p:cNvSpPr>
          <p:nvPr>
            <p:ph type="title"/>
          </p:nvPr>
        </p:nvSpPr>
        <p:spPr/>
        <p:txBody>
          <a:bodyPr/>
          <a:lstStyle/>
          <a:p>
            <a:r>
              <a:rPr lang="en-US" smtClean="0"/>
              <a:t>Click to edit Master title style</a:t>
            </a:r>
            <a:endParaRPr lang="en-GB"/>
          </a:p>
        </p:txBody>
      </p:sp>
      <p:sp>
        <p:nvSpPr>
          <p:cNvPr id="6" name="Text Placeholder 5"/>
          <p:cNvSpPr>
            <a:spLocks noGrp="1"/>
          </p:cNvSpPr>
          <p:nvPr>
            <p:ph type="body" sz="quarter" idx="11"/>
          </p:nvPr>
        </p:nvSpPr>
        <p:spPr>
          <a:xfrm>
            <a:off x="828675" y="914400"/>
            <a:ext cx="7500938" cy="276225"/>
          </a:xfrm>
        </p:spPr>
        <p:txBody>
          <a:bodyPr/>
          <a:lstStyle>
            <a:lvl1pPr>
              <a:defRPr sz="2000" b="0">
                <a:solidFill>
                  <a:schemeClr val="tx1"/>
                </a:solidFill>
              </a:defRPr>
            </a:lvl1pPr>
          </a:lstStyle>
          <a:p>
            <a:pPr lvl="0"/>
            <a:r>
              <a:rPr lang="en-US" smtClean="0"/>
              <a:t>Click to edit Master text styles</a:t>
            </a:r>
            <a:endParaRPr lang="en-US" smtClean="0"/>
          </a:p>
        </p:txBody>
      </p:sp>
      <p:sp>
        <p:nvSpPr>
          <p:cNvPr id="8" name="Rectangle 7"/>
          <p:cNvSpPr/>
          <p:nvPr userDrawn="1"/>
        </p:nvSpPr>
        <p:spPr>
          <a:xfrm>
            <a:off x="0" y="6466788"/>
            <a:ext cx="9144000" cy="391212"/>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smtClean="0"/>
              <a:t>Trinity College Dublin, </a:t>
            </a:r>
            <a:r>
              <a:rPr lang="en-GB" sz="1000" smtClean="0"/>
              <a:t>The University of Dublin</a:t>
            </a:r>
            <a:endParaRPr lang="en-GB" sz="1000"/>
          </a:p>
        </p:txBody>
      </p:sp>
      <p:cxnSp>
        <p:nvCxnSpPr>
          <p:cNvPr id="7" name="Straight Connector 6"/>
          <p:cNvCxnSpPr/>
          <p:nvPr userDrawn="1"/>
        </p:nvCxnSpPr>
        <p:spPr>
          <a:xfrm>
            <a:off x="0" y="1438275"/>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3"/>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 t="3974" r="3958" b="558"/>
          <a:stretch>
            <a:fillRect/>
          </a:stretch>
        </p:blipFill>
        <p:spPr>
          <a:xfrm>
            <a:off x="0" y="0"/>
            <a:ext cx="9144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675" y="525798"/>
            <a:ext cx="3020400" cy="807254"/>
          </a:xfrm>
          <a:prstGeom prst="rect">
            <a:avLst/>
          </a:prstGeom>
        </p:spPr>
      </p:pic>
      <p:sp>
        <p:nvSpPr>
          <p:cNvPr id="2" name="Title 1"/>
          <p:cNvSpPr>
            <a:spLocks noGrp="1"/>
          </p:cNvSpPr>
          <p:nvPr>
            <p:ph type="ctrTitle"/>
          </p:nvPr>
        </p:nvSpPr>
        <p:spPr>
          <a:xfrm>
            <a:off x="828674" y="3715200"/>
            <a:ext cx="7500939" cy="554850"/>
          </a:xfrm>
        </p:spPr>
        <p:txBody>
          <a:bodyPr/>
          <a:lstStyle>
            <a:lvl1pPr algn="l">
              <a:defRPr sz="4200">
                <a:solidFill>
                  <a:schemeClr val="bg1"/>
                </a:solidFill>
              </a:defRPr>
            </a:lvl1pPr>
          </a:lstStyle>
          <a:p>
            <a:r>
              <a:rPr lang="en-US" smtClean="0"/>
              <a:t>Click to edit Master title style</a:t>
            </a:r>
            <a:endParaRPr lang="en-GB"/>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a:xfrm>
            <a:off x="3934287" y="6530102"/>
            <a:ext cx="2392679" cy="304800"/>
          </a:xfrm>
        </p:spPr>
        <p:txBody>
          <a:bodyPr lIns="0" tIns="0" rIns="0" bIns="0"/>
          <a:lstStyle>
            <a:lvl1pPr>
              <a:defRPr sz="1800" b="0" i="0">
                <a:solidFill>
                  <a:schemeClr val="bg1"/>
                </a:solidFill>
                <a:latin typeface="Calibri"/>
                <a:cs typeface="Calibri"/>
              </a:defRPr>
            </a:lvl1pPr>
          </a:lstStyle>
          <a:p>
            <a:pPr marL="12700">
              <a:lnSpc>
                <a:spcPct val="100000"/>
              </a:lnSpc>
              <a:spcBef>
                <a:spcPts val="10"/>
              </a:spcBef>
            </a:pPr>
            <a:r>
              <a:rPr dirty="0"/>
              <a:t>Dissertation</a:t>
            </a:r>
            <a:r>
              <a:rPr spc="-25" dirty="0"/>
              <a:t> </a:t>
            </a:r>
            <a:r>
              <a:rPr spc="-10" dirty="0"/>
              <a:t>presentation</a:t>
            </a:r>
            <a:endParaRPr spc="-10" dirty="0"/>
          </a:p>
        </p:txBody>
      </p:sp>
      <p:sp>
        <p:nvSpPr>
          <p:cNvPr id="5" name="Holder 5"/>
          <p:cNvSpPr>
            <a:spLocks noGrp="1"/>
          </p:cNvSpPr>
          <p:nvPr>
            <p:ph type="dt" sz="half" idx="6"/>
          </p:nvPr>
        </p:nvSpPr>
        <p:spPr>
          <a:xfrm>
            <a:off x="802624" y="6523208"/>
            <a:ext cx="2459354" cy="180975"/>
          </a:xfrm>
        </p:spPr>
        <p:txBody>
          <a:bodyPr lIns="0" tIns="0" rIns="0" bIns="0"/>
          <a:lstStyle>
            <a:lvl1pPr>
              <a:defRPr sz="1000" b="0" i="0">
                <a:solidFill>
                  <a:schemeClr val="bg1"/>
                </a:solidFill>
                <a:latin typeface="Calibri"/>
                <a:cs typeface="Calibri"/>
              </a:defRPr>
            </a:lvl1pPr>
          </a:lstStyle>
          <a:p>
            <a:pPr marL="12700">
              <a:lnSpc>
                <a:spcPct val="100000"/>
              </a:lnSpc>
              <a:spcBef>
                <a:spcPts val="50"/>
              </a:spcBef>
            </a:pPr>
            <a:r>
              <a:rPr b="1" dirty="0"/>
              <a:t>Trinity</a:t>
            </a:r>
            <a:r>
              <a:rPr b="1" spc="-15" dirty="0"/>
              <a:t> </a:t>
            </a:r>
            <a:r>
              <a:rPr b="1" dirty="0"/>
              <a:t>College</a:t>
            </a:r>
            <a:r>
              <a:rPr b="1" spc="-15" dirty="0"/>
              <a:t> </a:t>
            </a:r>
            <a:r>
              <a:rPr b="1" dirty="0"/>
              <a:t>Dublin,</a:t>
            </a:r>
            <a:r>
              <a:rPr b="1" spc="-10" dirty="0"/>
              <a:t> </a:t>
            </a:r>
            <a:r>
              <a:rPr dirty="0">
                <a:latin typeface="Calibri"/>
                <a:cs typeface="Calibri"/>
              </a:rPr>
              <a:t>The</a:t>
            </a:r>
            <a:r>
              <a:rPr spc="-10" dirty="0">
                <a:latin typeface="Calibri"/>
                <a:cs typeface="Calibri"/>
              </a:rPr>
              <a:t> </a:t>
            </a:r>
            <a:r>
              <a:rPr dirty="0">
                <a:latin typeface="Calibri"/>
                <a:cs typeface="Calibri"/>
              </a:rPr>
              <a:t>University</a:t>
            </a:r>
            <a:r>
              <a:rPr spc="-15" dirty="0">
                <a:latin typeface="Calibri"/>
                <a:cs typeface="Calibri"/>
              </a:rPr>
              <a:t> </a:t>
            </a:r>
            <a:r>
              <a:rPr dirty="0">
                <a:latin typeface="Calibri"/>
                <a:cs typeface="Calibri"/>
              </a:rPr>
              <a:t>of</a:t>
            </a:r>
            <a:r>
              <a:rPr spc="-20" dirty="0">
                <a:latin typeface="Calibri"/>
                <a:cs typeface="Calibri"/>
              </a:rPr>
              <a:t> </a:t>
            </a:r>
            <a:r>
              <a:rPr spc="-10" dirty="0">
                <a:latin typeface="Calibri"/>
                <a:cs typeface="Calibri"/>
              </a:rPr>
              <a:t>Dublin</a:t>
            </a:r>
            <a:endParaRPr spc="-10" dirty="0">
              <a:latin typeface="Calibri"/>
              <a:cs typeface="Calibri"/>
            </a:endParaRPr>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panose="020B0604020202020204"/>
                <a:cs typeface="Arial" panose="020B0604020202020204"/>
              </a:defRPr>
            </a:lvl1pPr>
          </a:lstStyle>
          <a:p>
            <a:pPr marL="38100">
              <a:lnSpc>
                <a:spcPts val="1645"/>
              </a:lnSpc>
            </a:pPr>
            <a:fld id="{81D60167-4931-47E6-BA6A-407CBD079E47}" type="slidenum">
              <a:rPr spc="-25" dirty="0"/>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GB" dirty="0"/>
          </a:p>
        </p:txBody>
      </p:sp>
      <p:sp>
        <p:nvSpPr>
          <p:cNvPr id="11" name="Rectangle 10"/>
          <p:cNvSpPr/>
          <p:nvPr/>
        </p:nvSpPr>
        <p:spPr>
          <a:xfrm>
            <a:off x="0" y="6498000"/>
            <a:ext cx="9144000" cy="360000"/>
          </a:xfrm>
          <a:prstGeom prst="rect">
            <a:avLst/>
          </a:prstGeom>
          <a:solidFill>
            <a:srgbClr val="0E73B9"/>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smtClean="0"/>
              <a:t>Trinity College Dublin, </a:t>
            </a:r>
            <a:r>
              <a:rPr lang="en-GB" sz="1000" smtClean="0"/>
              <a:t>The University of Dublin</a:t>
            </a:r>
            <a:endParaRPr lang="en-GB" sz="1000"/>
          </a:p>
        </p:txBody>
      </p:sp>
      <p:cxnSp>
        <p:nvCxnSpPr>
          <p:cNvPr id="6" name="Straight Connector 5"/>
          <p:cNvCxnSpPr/>
          <p:nvPr/>
        </p:nvCxnSpPr>
        <p:spPr>
          <a:xfrm>
            <a:off x="0" y="1438275"/>
            <a:ext cx="9144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4"/>
          </p:nvPr>
        </p:nvSpPr>
        <p:spPr>
          <a:xfrm>
            <a:off x="7086600" y="613370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300DB9-A23F-43BD-B7EF-862D750C72E7}" type="slidenum">
              <a:rPr lang="en-IE" smtClean="0"/>
            </a:fld>
            <a:endParaRPr lang="en-I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hf hdr="0" ftr="0" dt="0"/>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342900" indent="-342900" algn="l" defTabSz="914400" rtl="0" eaLnBrk="1" latinLnBrk="0" hangingPunct="1">
        <a:spcBef>
          <a:spcPts val="1415"/>
        </a:spcBef>
        <a:buFont typeface="Arial" panose="020B0604020202020204" pitchFamily="34" charset="0"/>
        <a:buChar char="•"/>
        <a:defRPr sz="2400" b="0" kern="1200">
          <a:solidFill>
            <a:schemeClr val="tx1"/>
          </a:solidFill>
          <a:latin typeface="+mn-lt"/>
          <a:ea typeface="+mn-ea"/>
          <a:cs typeface="+mn-cs"/>
        </a:defRPr>
      </a:lvl1pPr>
      <a:lvl2pPr marL="631825"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2pPr>
      <a:lvl3pPr marL="89535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3pPr>
      <a:lvl4pPr marL="116840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4pPr>
      <a:lvl5pPr marL="143383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26.png"/><Relationship Id="rId4" Type="http://schemas.openxmlformats.org/officeDocument/2006/relationships/image" Target="../media/image3.svg"/><Relationship Id="rId3" Type="http://schemas.openxmlformats.org/officeDocument/2006/relationships/image" Target="../media/image25.png"/><Relationship Id="rId2" Type="http://schemas.openxmlformats.org/officeDocument/2006/relationships/image" Target="../media/image2.sv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5.sv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8.xml"/><Relationship Id="rId2" Type="http://schemas.openxmlformats.org/officeDocument/2006/relationships/image" Target="../media/image43.png"/><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8.xml"/><Relationship Id="rId2" Type="http://schemas.openxmlformats.org/officeDocument/2006/relationships/image" Target="../media/image43.png"/><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28675" y="5481750"/>
            <a:ext cx="4679325" cy="979374"/>
          </a:xfrm>
        </p:spPr>
        <p:txBody>
          <a:bodyPr/>
          <a:lstStyle/>
          <a:p>
            <a:pPr lvl="2"/>
            <a:r>
              <a:rPr lang="en-US" altLang="en-GB" dirty="0" smtClean="0"/>
              <a:t>Jiaming Deng</a:t>
            </a:r>
            <a:endParaRPr lang="en-US" altLang="en-GB" dirty="0" smtClean="0"/>
          </a:p>
          <a:p>
            <a:pPr lvl="2"/>
            <a:r>
              <a:rPr lang="en-US" altLang="en-GB" dirty="0" smtClean="0"/>
              <a:t>dengji@tcd.ie</a:t>
            </a:r>
            <a:endParaRPr lang="en-GB" dirty="0"/>
          </a:p>
        </p:txBody>
      </p:sp>
      <p:sp>
        <p:nvSpPr>
          <p:cNvPr id="5" name="文本框 4"/>
          <p:cNvSpPr txBox="1"/>
          <p:nvPr/>
        </p:nvSpPr>
        <p:spPr>
          <a:xfrm>
            <a:off x="3813810" y="5481955"/>
            <a:ext cx="3209925" cy="368300"/>
          </a:xfrm>
          <a:prstGeom prst="rect">
            <a:avLst/>
          </a:prstGeom>
          <a:noFill/>
        </p:spPr>
        <p:txBody>
          <a:bodyPr wrap="square" rtlCol="0" anchor="t">
            <a:spAutoFit/>
          </a:bodyPr>
          <a:p>
            <a:r>
              <a:rPr lang="en-US" altLang="zh-CN">
                <a:solidFill>
                  <a:schemeClr val="bg1"/>
                </a:solidFill>
              </a:rPr>
              <a:t>Supervisor: </a:t>
            </a:r>
            <a:r>
              <a:rPr lang="en-US" altLang="zh-CN">
                <a:solidFill>
                  <a:schemeClr val="bg1"/>
                </a:solidFill>
              </a:rPr>
              <a:t>Dr John Waldron</a:t>
            </a:r>
            <a:endParaRPr lang="en-US" altLang="zh-CN">
              <a:solidFill>
                <a:schemeClr val="bg1"/>
              </a:solidFill>
            </a:endParaRPr>
          </a:p>
        </p:txBody>
      </p:sp>
      <p:sp>
        <p:nvSpPr>
          <p:cNvPr id="10" name="object 5"/>
          <p:cNvSpPr txBox="1"/>
          <p:nvPr/>
        </p:nvSpPr>
        <p:spPr>
          <a:xfrm>
            <a:off x="815974" y="3657853"/>
            <a:ext cx="6757034" cy="954405"/>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FFFFFF"/>
                </a:solidFill>
                <a:latin typeface="Calibri"/>
                <a:cs typeface="Calibri"/>
              </a:rPr>
              <a:t>Dissertation</a:t>
            </a:r>
            <a:endParaRPr sz="3600">
              <a:latin typeface="Calibri"/>
              <a:cs typeface="Calibri"/>
            </a:endParaRPr>
          </a:p>
          <a:p>
            <a:pPr marL="12700" marR="5080">
              <a:lnSpc>
                <a:spcPct val="101000"/>
              </a:lnSpc>
              <a:spcBef>
                <a:spcPts val="120"/>
              </a:spcBef>
            </a:pPr>
            <a:r>
              <a:rPr sz="2400" spc="-10" dirty="0">
                <a:solidFill>
                  <a:srgbClr val="FFFFFF"/>
                </a:solidFill>
                <a:latin typeface="Calibri"/>
                <a:cs typeface="Calibri"/>
              </a:rPr>
              <a:t>Auto-capture Selfie by Detecting Smile </a:t>
            </a:r>
            <a:r>
              <a:rPr lang="en-US" sz="2400" spc="-10" dirty="0">
                <a:solidFill>
                  <a:srgbClr val="FFFFFF"/>
                </a:solidFill>
                <a:latin typeface="Calibri"/>
                <a:cs typeface="Calibri"/>
              </a:rPr>
              <a:t>App</a:t>
            </a:r>
            <a:endParaRPr lang="en-US" sz="2400" spc="-10" dirty="0">
              <a:solidFill>
                <a:srgbClr val="FFFFFF"/>
              </a:solidFill>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a:solidFill>
                  <a:srgbClr val="E36633"/>
                </a:solidFill>
                <a:sym typeface="+mn-ea"/>
              </a:rPr>
              <a:t>The state of art: Morden Spring</a:t>
            </a:r>
            <a:endParaRPr lang="zh-CN" altLang="en-US" dirty="0">
              <a:solidFill>
                <a:srgbClr val="E36633"/>
              </a:solidFill>
              <a:ea typeface="SimSun" charset="0"/>
              <a:sym typeface="+mn-ea"/>
            </a:endParaRPr>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7" name="图片 6" descr="microservices-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4725" y="1561465"/>
            <a:ext cx="7067550" cy="4572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
        <p:nvSpPr>
          <p:cNvPr id="9" name="标题 8"/>
          <p:cNvSpPr/>
          <p:nvPr>
            <p:ph type="title"/>
          </p:nvPr>
        </p:nvSpPr>
        <p:spPr>
          <a:xfrm>
            <a:off x="828674" y="360000"/>
            <a:ext cx="7500939" cy="561600"/>
          </a:xfrm>
        </p:spPr>
        <p:txBody>
          <a:bodyPr/>
          <a:p>
            <a:r>
              <a:rPr lang="en-US" altLang="zh-CN">
                <a:solidFill>
                  <a:srgbClr val="E36633"/>
                </a:solidFill>
              </a:rPr>
              <a:t>The state of art: Artificial Intelligence</a:t>
            </a:r>
            <a:endParaRPr lang="en-US" altLang="zh-CN">
              <a:solidFill>
                <a:srgbClr val="E36633"/>
              </a:solidFill>
            </a:endParaRPr>
          </a:p>
        </p:txBody>
      </p:sp>
      <p:pic>
        <p:nvPicPr>
          <p:cNvPr id="10" name="图片 9"/>
          <p:cNvPicPr>
            <a:picLocks noChangeAspect="1"/>
          </p:cNvPicPr>
          <p:nvPr/>
        </p:nvPicPr>
        <p:blipFill>
          <a:blip r:embed="rId1"/>
          <a:stretch>
            <a:fillRect/>
          </a:stretch>
        </p:blipFill>
        <p:spPr>
          <a:xfrm>
            <a:off x="499110" y="1537970"/>
            <a:ext cx="8293100" cy="4595495"/>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4" y="360000"/>
            <a:ext cx="7500939" cy="561600"/>
          </a:xfrm>
        </p:spPr>
        <p:txBody>
          <a:bodyPr/>
          <a:lstStyle/>
          <a:p>
            <a:r>
              <a:rPr lang="en-US" altLang="en-GB" dirty="0" smtClean="0">
                <a:solidFill>
                  <a:srgbClr val="E36633"/>
                </a:solidFill>
              </a:rPr>
              <a:t>Frontend Design: Framework</a:t>
            </a:r>
            <a:endParaRPr lang="en-US" altLang="en-GB" dirty="0" smtClean="0">
              <a:solidFill>
                <a:srgbClr val="E36633"/>
              </a:solidFill>
            </a:endParaRPr>
          </a:p>
        </p:txBody>
      </p:sp>
      <p:sp>
        <p:nvSpPr>
          <p:cNvPr id="4" name="Text Placeholder 3"/>
          <p:cNvSpPr>
            <a:spLocks noGrp="1"/>
          </p:cNvSpPr>
          <p:nvPr>
            <p:ph type="body" sz="quarter" idx="11"/>
          </p:nvPr>
        </p:nvSpPr>
        <p:spPr>
          <a:xfrm>
            <a:off x="828675" y="921385"/>
            <a:ext cx="7500938" cy="276225"/>
          </a:xfrm>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6" name="Picture 5"/>
          <p:cNvPicPr>
            <a:picLocks noChangeAspect="1"/>
          </p:cNvPicPr>
          <p:nvPr/>
        </p:nvPicPr>
        <p:blipFill>
          <a:blip r:embed="rId1"/>
          <a:stretch>
            <a:fillRect/>
          </a:stretch>
        </p:blipFill>
        <p:spPr>
          <a:xfrm>
            <a:off x="362585" y="3254375"/>
            <a:ext cx="2437130" cy="822325"/>
          </a:xfrm>
          <a:prstGeom prst="rect">
            <a:avLst/>
          </a:prstGeom>
        </p:spPr>
      </p:pic>
      <p:pic>
        <p:nvPicPr>
          <p:cNvPr id="7" name="Picture 6"/>
          <p:cNvPicPr>
            <a:picLocks noChangeAspect="1"/>
          </p:cNvPicPr>
          <p:nvPr/>
        </p:nvPicPr>
        <p:blipFill>
          <a:blip r:embed="rId2"/>
          <a:stretch>
            <a:fillRect/>
          </a:stretch>
        </p:blipFill>
        <p:spPr>
          <a:xfrm>
            <a:off x="3613150" y="2987675"/>
            <a:ext cx="1558925" cy="1355725"/>
          </a:xfrm>
          <a:prstGeom prst="rect">
            <a:avLst/>
          </a:prstGeom>
        </p:spPr>
      </p:pic>
      <p:pic>
        <p:nvPicPr>
          <p:cNvPr id="8" name="Picture 7"/>
          <p:cNvPicPr>
            <a:picLocks noChangeAspect="1"/>
          </p:cNvPicPr>
          <p:nvPr/>
        </p:nvPicPr>
        <p:blipFill>
          <a:blip r:embed="rId3"/>
          <a:stretch>
            <a:fillRect/>
          </a:stretch>
        </p:blipFill>
        <p:spPr>
          <a:xfrm>
            <a:off x="6133465" y="3288665"/>
            <a:ext cx="2644140" cy="75374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Backend </a:t>
            </a:r>
            <a:r>
              <a:rPr lang="en-US" altLang="en-GB" dirty="0" smtClean="0">
                <a:solidFill>
                  <a:srgbClr val="E36633"/>
                </a:solidFill>
              </a:rPr>
              <a:t>Design: Framework</a:t>
            </a:r>
            <a:endParaRPr lang="en-US" altLang="en-GB" dirty="0" smtClean="0">
              <a:solidFill>
                <a:srgbClr val="E36633"/>
              </a:solidFill>
            </a:endParaRPr>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7" name="Picture 6" descr="nodejs-horizonta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22580" y="3094990"/>
            <a:ext cx="2722245" cy="1014730"/>
          </a:xfrm>
          <a:prstGeom prst="rect">
            <a:avLst/>
          </a:prstGeom>
        </p:spPr>
      </p:pic>
      <p:pic>
        <p:nvPicPr>
          <p:cNvPr id="10" name="Picture 9" descr="go"/>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3130" y="2652395"/>
            <a:ext cx="2428875" cy="2143125"/>
          </a:xfrm>
          <a:prstGeom prst="rect">
            <a:avLst/>
          </a:prstGeom>
        </p:spPr>
      </p:pic>
      <p:pic>
        <p:nvPicPr>
          <p:cNvPr id="12" name="Picture 11" descr="spring-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1195" y="3094990"/>
            <a:ext cx="1412875" cy="141414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Backend Design: A</a:t>
            </a:r>
            <a:r>
              <a:rPr lang="en-US" altLang="en-GB" dirty="0" smtClean="0">
                <a:solidFill>
                  <a:srgbClr val="E36633"/>
                </a:solidFill>
              </a:rPr>
              <a:t>PI</a:t>
            </a:r>
            <a:endParaRPr lang="en-US" altLang="en-GB" dirty="0" smtClean="0">
              <a:solidFill>
                <a:srgbClr val="E36633"/>
              </a:solidFill>
            </a:endParaRPr>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graphicFrame>
        <p:nvGraphicFramePr>
          <p:cNvPr id="6" name="Table 5"/>
          <p:cNvGraphicFramePr/>
          <p:nvPr/>
        </p:nvGraphicFramePr>
        <p:xfrm>
          <a:off x="441325" y="1691005"/>
          <a:ext cx="8514080" cy="4107180"/>
        </p:xfrm>
        <a:graphic>
          <a:graphicData uri="http://schemas.openxmlformats.org/drawingml/2006/table">
            <a:tbl>
              <a:tblPr firstRow="1" bandRow="1">
                <a:tableStyleId>{5C22544A-7EE6-4342-B048-85BDC9FD1C3A}</a:tableStyleId>
              </a:tblPr>
              <a:tblGrid>
                <a:gridCol w="1132205"/>
                <a:gridCol w="1582420"/>
                <a:gridCol w="1799590"/>
                <a:gridCol w="1429385"/>
                <a:gridCol w="2570480"/>
              </a:tblGrid>
              <a:tr h="887730">
                <a:tc>
                  <a:txBody>
                    <a:bodyPr/>
                    <a:p>
                      <a:pPr algn="ctr">
                        <a:lnSpc>
                          <a:spcPct val="210000"/>
                        </a:lnSpc>
                        <a:buNone/>
                      </a:pPr>
                      <a:endParaRPr lang="en-US"/>
                    </a:p>
                  </a:txBody>
                  <a:tcPr/>
                </a:tc>
                <a:tc>
                  <a:txBody>
                    <a:bodyPr/>
                    <a:p>
                      <a:pPr algn="ctr">
                        <a:lnSpc>
                          <a:spcPct val="210000"/>
                        </a:lnSpc>
                        <a:buNone/>
                      </a:pPr>
                      <a:r>
                        <a:rPr lang="en-US"/>
                        <a:t>REST</a:t>
                      </a:r>
                      <a:endParaRPr lang="en-US"/>
                    </a:p>
                  </a:txBody>
                  <a:tcPr/>
                </a:tc>
                <a:tc>
                  <a:txBody>
                    <a:bodyPr/>
                    <a:p>
                      <a:pPr algn="ctr">
                        <a:lnSpc>
                          <a:spcPct val="210000"/>
                        </a:lnSpc>
                        <a:buNone/>
                      </a:pPr>
                      <a:r>
                        <a:rPr lang="en-US"/>
                        <a:t>SOAP</a:t>
                      </a:r>
                      <a:endParaRPr lang="en-US"/>
                    </a:p>
                  </a:txBody>
                  <a:tcPr/>
                </a:tc>
                <a:tc>
                  <a:txBody>
                    <a:bodyPr/>
                    <a:p>
                      <a:pPr algn="ctr">
                        <a:lnSpc>
                          <a:spcPct val="210000"/>
                        </a:lnSpc>
                        <a:buNone/>
                      </a:pPr>
                      <a:r>
                        <a:rPr lang="en-US"/>
                        <a:t>GraphQL</a:t>
                      </a:r>
                      <a:endParaRPr lang="en-US"/>
                    </a:p>
                  </a:txBody>
                  <a:tcPr/>
                </a:tc>
                <a:tc>
                  <a:txBody>
                    <a:bodyPr/>
                    <a:p>
                      <a:pPr algn="ctr">
                        <a:lnSpc>
                          <a:spcPct val="210000"/>
                        </a:lnSpc>
                        <a:buNone/>
                      </a:pPr>
                      <a:r>
                        <a:rPr lang="en-US"/>
                        <a:t>RPC</a:t>
                      </a:r>
                      <a:endParaRPr lang="en-US"/>
                    </a:p>
                  </a:txBody>
                  <a:tcPr/>
                </a:tc>
              </a:tr>
              <a:tr h="1142365">
                <a:tc>
                  <a:txBody>
                    <a:bodyPr/>
                    <a:p>
                      <a:pPr algn="ctr">
                        <a:lnSpc>
                          <a:spcPct val="210000"/>
                        </a:lnSpc>
                        <a:buNone/>
                      </a:pPr>
                      <a:r>
                        <a:rPr lang="en-US" sz="1200" b="1">
                          <a:solidFill>
                            <a:schemeClr val="tx1"/>
                          </a:solidFill>
                        </a:rPr>
                        <a:t>Format</a:t>
                      </a:r>
                      <a:endParaRPr lang="en-US" sz="1200" b="1">
                        <a:solidFill>
                          <a:schemeClr val="tx1"/>
                        </a:solidFill>
                      </a:endParaRPr>
                    </a:p>
                  </a:txBody>
                  <a:tcPr/>
                </a:tc>
                <a:tc>
                  <a:txBody>
                    <a:bodyPr/>
                    <a:p>
                      <a:pPr algn="ctr">
                        <a:lnSpc>
                          <a:spcPct val="210000"/>
                        </a:lnSpc>
                        <a:buNone/>
                      </a:pPr>
                      <a:r>
                        <a:rPr lang="en-US" sz="1200" b="1">
                          <a:solidFill>
                            <a:schemeClr val="tx1"/>
                          </a:solidFill>
                        </a:rPr>
                        <a:t>XML, JSON, HTML, plain text</a:t>
                      </a:r>
                      <a:endParaRPr lang="en-US" sz="1200" b="1">
                        <a:solidFill>
                          <a:schemeClr val="tx1"/>
                        </a:solidFill>
                      </a:endParaRPr>
                    </a:p>
                  </a:txBody>
                  <a:tcPr/>
                </a:tc>
                <a:tc>
                  <a:txBody>
                    <a:bodyPr/>
                    <a:p>
                      <a:pPr algn="ctr">
                        <a:lnSpc>
                          <a:spcPct val="210000"/>
                        </a:lnSpc>
                        <a:buNone/>
                      </a:pPr>
                      <a:r>
                        <a:rPr lang="en-US" sz="1200" b="1">
                          <a:solidFill>
                            <a:srgbClr val="FF0000"/>
                          </a:solidFill>
                        </a:rPr>
                        <a:t>XML only</a:t>
                      </a:r>
                      <a:endParaRPr lang="en-US" sz="1200" b="1">
                        <a:solidFill>
                          <a:srgbClr val="FF0000"/>
                        </a:solidFill>
                      </a:endParaRPr>
                    </a:p>
                  </a:txBody>
                  <a:tcPr/>
                </a:tc>
                <a:tc>
                  <a:txBody>
                    <a:bodyPr/>
                    <a:p>
                      <a:pPr algn="ctr">
                        <a:lnSpc>
                          <a:spcPct val="210000"/>
                        </a:lnSpc>
                        <a:buNone/>
                      </a:pPr>
                      <a:r>
                        <a:rPr lang="en-US" sz="1200" b="1">
                          <a:solidFill>
                            <a:schemeClr val="tx1"/>
                          </a:solidFill>
                        </a:rPr>
                        <a:t>JSON</a:t>
                      </a:r>
                      <a:endParaRPr lang="en-US" sz="1200" b="1">
                        <a:solidFill>
                          <a:schemeClr val="tx1"/>
                        </a:solidFill>
                      </a:endParaRPr>
                    </a:p>
                  </a:txBody>
                  <a:tcPr/>
                </a:tc>
                <a:tc>
                  <a:txBody>
                    <a:bodyPr/>
                    <a:p>
                      <a:pPr algn="ctr">
                        <a:lnSpc>
                          <a:spcPct val="210000"/>
                        </a:lnSpc>
                        <a:buNone/>
                      </a:pPr>
                      <a:r>
                        <a:rPr lang="en-US" sz="1200" b="1">
                          <a:solidFill>
                            <a:schemeClr val="tx1"/>
                          </a:solidFill>
                        </a:rPr>
                        <a:t>JSON, XML, Protobuf, Thrift, FlatBuffers	</a:t>
                      </a:r>
                      <a:endParaRPr lang="en-US" sz="1200" b="1">
                        <a:solidFill>
                          <a:schemeClr val="tx1"/>
                        </a:solidFill>
                      </a:endParaRPr>
                    </a:p>
                  </a:txBody>
                  <a:tcPr/>
                </a:tc>
              </a:tr>
              <a:tr h="1141095">
                <a:tc>
                  <a:txBody>
                    <a:bodyPr/>
                    <a:p>
                      <a:pPr algn="ctr">
                        <a:lnSpc>
                          <a:spcPct val="210000"/>
                        </a:lnSpc>
                        <a:buNone/>
                      </a:pPr>
                      <a:r>
                        <a:rPr lang="en-US" sz="1200" b="1">
                          <a:solidFill>
                            <a:schemeClr val="tx1"/>
                          </a:solidFill>
                        </a:rPr>
                        <a:t>Learning Curve</a:t>
                      </a:r>
                      <a:endParaRPr lang="en-US" sz="1200" b="1">
                        <a:solidFill>
                          <a:schemeClr val="tx1"/>
                        </a:solidFill>
                      </a:endParaRPr>
                    </a:p>
                  </a:txBody>
                  <a:tcPr/>
                </a:tc>
                <a:tc>
                  <a:txBody>
                    <a:bodyPr/>
                    <a:p>
                      <a:pPr algn="ctr">
                        <a:lnSpc>
                          <a:spcPct val="210000"/>
                        </a:lnSpc>
                        <a:buNone/>
                      </a:pPr>
                      <a:r>
                        <a:rPr lang="en-US" sz="1200" b="1">
                          <a:solidFill>
                            <a:srgbClr val="00B050"/>
                          </a:solidFill>
                        </a:rPr>
                        <a:t>Easy</a:t>
                      </a:r>
                      <a:endParaRPr lang="en-US" sz="1200" b="1">
                        <a:solidFill>
                          <a:srgbClr val="00B050"/>
                        </a:solidFill>
                      </a:endParaRPr>
                    </a:p>
                  </a:txBody>
                  <a:tcPr/>
                </a:tc>
                <a:tc>
                  <a:txBody>
                    <a:bodyPr/>
                    <a:p>
                      <a:pPr algn="ctr">
                        <a:lnSpc>
                          <a:spcPct val="210000"/>
                        </a:lnSpc>
                        <a:buNone/>
                      </a:pPr>
                      <a:r>
                        <a:rPr lang="en-US" sz="1200" b="1">
                          <a:solidFill>
                            <a:srgbClr val="FF0000"/>
                          </a:solidFill>
                        </a:rPr>
                        <a:t>Difficult</a:t>
                      </a:r>
                      <a:endParaRPr lang="en-US" sz="1200" b="1">
                        <a:solidFill>
                          <a:srgbClr val="FF0000"/>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c>
                  <a:txBody>
                    <a:bodyPr/>
                    <a:p>
                      <a:pPr algn="ctr">
                        <a:lnSpc>
                          <a:spcPct val="210000"/>
                        </a:lnSpc>
                        <a:buNone/>
                      </a:pPr>
                      <a:r>
                        <a:rPr lang="en-US" sz="1200" b="1">
                          <a:solidFill>
                            <a:srgbClr val="00B050"/>
                          </a:solidFill>
                        </a:rPr>
                        <a:t>Easy</a:t>
                      </a:r>
                      <a:endParaRPr lang="en-US" sz="1200" b="1">
                        <a:solidFill>
                          <a:srgbClr val="00B050"/>
                        </a:solidFill>
                      </a:endParaRPr>
                    </a:p>
                  </a:txBody>
                  <a:tcPr/>
                </a:tc>
              </a:tr>
              <a:tr h="935990">
                <a:tc>
                  <a:txBody>
                    <a:bodyPr/>
                    <a:p>
                      <a:pPr algn="ctr">
                        <a:lnSpc>
                          <a:spcPct val="210000"/>
                        </a:lnSpc>
                        <a:buNone/>
                      </a:pPr>
                      <a:r>
                        <a:rPr lang="en-US" sz="1200" b="1">
                          <a:solidFill>
                            <a:schemeClr val="tx1"/>
                          </a:solidFill>
                        </a:rPr>
                        <a:t>Community	</a:t>
                      </a:r>
                      <a:endParaRPr lang="en-US" sz="1200" b="1">
                        <a:solidFill>
                          <a:schemeClr val="tx1"/>
                        </a:solidFill>
                      </a:endParaRPr>
                    </a:p>
                  </a:txBody>
                  <a:tcPr/>
                </a:tc>
                <a:tc>
                  <a:txBody>
                    <a:bodyPr/>
                    <a:p>
                      <a:pPr algn="ctr">
                        <a:lnSpc>
                          <a:spcPct val="210000"/>
                        </a:lnSpc>
                        <a:buNone/>
                      </a:pPr>
                      <a:r>
                        <a:rPr lang="en-US" sz="1200" b="1">
                          <a:solidFill>
                            <a:srgbClr val="00B050"/>
                          </a:solidFill>
                        </a:rPr>
                        <a:t>Large</a:t>
                      </a:r>
                      <a:endParaRPr lang="en-US" sz="1200" b="1">
                        <a:solidFill>
                          <a:srgbClr val="00B050"/>
                        </a:solidFill>
                      </a:endParaRPr>
                    </a:p>
                  </a:txBody>
                  <a:tcPr/>
                </a:tc>
                <a:tc>
                  <a:txBody>
                    <a:bodyPr/>
                    <a:p>
                      <a:pPr algn="ctr">
                        <a:lnSpc>
                          <a:spcPct val="210000"/>
                        </a:lnSpc>
                        <a:buNone/>
                      </a:pPr>
                      <a:r>
                        <a:rPr lang="en-US" sz="1200" b="1">
                          <a:solidFill>
                            <a:schemeClr val="tx1"/>
                          </a:solidFill>
                        </a:rPr>
                        <a:t>      </a:t>
                      </a:r>
                      <a:r>
                        <a:rPr lang="en-US" sz="1200" b="1">
                          <a:solidFill>
                            <a:srgbClr val="FF0000"/>
                          </a:solidFill>
                        </a:rPr>
                        <a:t>Small</a:t>
                      </a:r>
                      <a:r>
                        <a:rPr lang="en-US" sz="1200" b="1">
                          <a:solidFill>
                            <a:schemeClr val="tx1"/>
                          </a:solidFill>
                        </a:rPr>
                        <a:t>	</a:t>
                      </a:r>
                      <a:endParaRPr lang="en-US" sz="1200" b="1">
                        <a:solidFill>
                          <a:schemeClr val="tx1"/>
                        </a:solidFill>
                      </a:endParaRPr>
                    </a:p>
                  </a:txBody>
                  <a:tcPr/>
                </a:tc>
                <a:tc>
                  <a:txBody>
                    <a:bodyPr/>
                    <a:p>
                      <a:pPr algn="ctr">
                        <a:lnSpc>
                          <a:spcPct val="210000"/>
                        </a:lnSpc>
                        <a:buNone/>
                      </a:pPr>
                      <a:r>
                        <a:rPr lang="en-US" sz="1200" b="1">
                          <a:solidFill>
                            <a:srgbClr val="FFC000"/>
                          </a:solidFill>
                        </a:rPr>
                        <a:t>Growing</a:t>
                      </a:r>
                      <a:endParaRPr lang="en-US" sz="1200" b="1">
                        <a:solidFill>
                          <a:srgbClr val="FFC000"/>
                        </a:solidFill>
                      </a:endParaRPr>
                    </a:p>
                  </a:txBody>
                  <a:tcPr/>
                </a:tc>
                <a:tc>
                  <a:txBody>
                    <a:bodyPr/>
                    <a:p>
                      <a:pPr algn="ctr">
                        <a:lnSpc>
                          <a:spcPct val="210000"/>
                        </a:lnSpc>
                        <a:buNone/>
                      </a:pPr>
                      <a:r>
                        <a:rPr lang="en-US" sz="1200" b="1">
                          <a:solidFill>
                            <a:srgbClr val="00B050"/>
                          </a:solidFill>
                        </a:rPr>
                        <a:t>Large</a:t>
                      </a:r>
                      <a:endParaRPr lang="en-US" sz="1200" b="1">
                        <a:solidFill>
                          <a:srgbClr val="00B050"/>
                        </a:solidFill>
                      </a:endParaRPr>
                    </a:p>
                  </a:txBody>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Backend Desig</a:t>
            </a:r>
            <a:r>
              <a:rPr lang="en-US" altLang="en-GB" dirty="0" smtClean="0">
                <a:solidFill>
                  <a:srgbClr val="E36633"/>
                </a:solidFill>
              </a:rPr>
              <a:t>n: Services</a:t>
            </a:r>
            <a:endParaRPr lang="en-US" altLang="en-GB" dirty="0" smtClean="0">
              <a:solidFill>
                <a:srgbClr val="E36633"/>
              </a:solidFill>
            </a:endParaRPr>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graphicFrame>
        <p:nvGraphicFramePr>
          <p:cNvPr id="11" name="Table 10"/>
          <p:cNvGraphicFramePr/>
          <p:nvPr/>
        </p:nvGraphicFramePr>
        <p:xfrm>
          <a:off x="356870" y="1699260"/>
          <a:ext cx="8453120" cy="4522470"/>
        </p:xfrm>
        <a:graphic>
          <a:graphicData uri="http://schemas.openxmlformats.org/drawingml/2006/table">
            <a:tbl>
              <a:tblPr firstRow="1" bandRow="1">
                <a:tableStyleId>{5C22544A-7EE6-4342-B048-85BDC9FD1C3A}</a:tableStyleId>
              </a:tblPr>
              <a:tblGrid>
                <a:gridCol w="1609725"/>
                <a:gridCol w="2251075"/>
                <a:gridCol w="2559685"/>
                <a:gridCol w="2032635"/>
              </a:tblGrid>
              <a:tr h="1054100">
                <a:tc>
                  <a:txBody>
                    <a:bodyPr/>
                    <a:p>
                      <a:pPr algn="ctr">
                        <a:lnSpc>
                          <a:spcPct val="210000"/>
                        </a:lnSpc>
                        <a:buNone/>
                      </a:pPr>
                      <a:endParaRPr lang="en-US"/>
                    </a:p>
                  </a:txBody>
                  <a:tcPr/>
                </a:tc>
                <a:tc>
                  <a:txBody>
                    <a:bodyPr/>
                    <a:p>
                      <a:pPr algn="ctr">
                        <a:lnSpc>
                          <a:spcPct val="210000"/>
                        </a:lnSpc>
                        <a:buNone/>
                      </a:pPr>
                      <a:r>
                        <a:rPr lang="en-US"/>
                        <a:t>Microservices</a:t>
                      </a:r>
                      <a:endParaRPr lang="en-US"/>
                    </a:p>
                  </a:txBody>
                  <a:tcPr/>
                </a:tc>
                <a:tc>
                  <a:txBody>
                    <a:bodyPr/>
                    <a:p>
                      <a:pPr algn="ctr">
                        <a:lnSpc>
                          <a:spcPct val="210000"/>
                        </a:lnSpc>
                        <a:buNone/>
                      </a:pPr>
                      <a:r>
                        <a:rPr lang="en-US"/>
                        <a:t>Monolith</a:t>
                      </a:r>
                      <a:endParaRPr lang="en-US"/>
                    </a:p>
                  </a:txBody>
                  <a:tcPr/>
                </a:tc>
                <a:tc>
                  <a:txBody>
                    <a:bodyPr/>
                    <a:p>
                      <a:pPr algn="ctr">
                        <a:lnSpc>
                          <a:spcPct val="210000"/>
                        </a:lnSpc>
                        <a:buNone/>
                      </a:pPr>
                      <a:r>
                        <a:rPr lang="en-US"/>
                        <a:t>MVC</a:t>
                      </a:r>
                      <a:endParaRPr lang="en-US"/>
                    </a:p>
                  </a:txBody>
                  <a:tcPr/>
                </a:tc>
              </a:tr>
              <a:tr h="739140">
                <a:tc>
                  <a:txBody>
                    <a:bodyPr/>
                    <a:p>
                      <a:pPr algn="ctr">
                        <a:lnSpc>
                          <a:spcPct val="210000"/>
                        </a:lnSpc>
                        <a:buNone/>
                      </a:pPr>
                      <a:r>
                        <a:rPr lang="en-US" sz="1200" b="1">
                          <a:solidFill>
                            <a:schemeClr val="tx1"/>
                          </a:solidFill>
                        </a:rPr>
                        <a:t>Scalability</a:t>
                      </a:r>
                      <a:endParaRPr lang="en-US" sz="1200" b="1">
                        <a:solidFill>
                          <a:schemeClr val="tx1"/>
                        </a:solidFill>
                      </a:endParaRPr>
                    </a:p>
                  </a:txBody>
                  <a:tcPr/>
                </a:tc>
                <a:tc>
                  <a:txBody>
                    <a:bodyPr/>
                    <a:p>
                      <a:pPr algn="ctr">
                        <a:lnSpc>
                          <a:spcPct val="210000"/>
                        </a:lnSpc>
                        <a:buNone/>
                      </a:pPr>
                      <a:r>
                        <a:rPr lang="en-US" sz="1200" b="1">
                          <a:solidFill>
                            <a:srgbClr val="00B050"/>
                          </a:solidFill>
                        </a:rPr>
                        <a:t>High</a:t>
                      </a:r>
                      <a:endParaRPr lang="en-US" sz="1200" b="1">
                        <a:solidFill>
                          <a:srgbClr val="00B050"/>
                        </a:solidFill>
                      </a:endParaRPr>
                    </a:p>
                  </a:txBody>
                  <a:tcPr/>
                </a:tc>
                <a:tc>
                  <a:txBody>
                    <a:bodyPr/>
                    <a:p>
                      <a:pPr algn="ctr">
                        <a:lnSpc>
                          <a:spcPct val="210000"/>
                        </a:lnSpc>
                        <a:buNone/>
                      </a:pPr>
                      <a:r>
                        <a:rPr lang="en-US" sz="1200" b="1">
                          <a:solidFill>
                            <a:srgbClr val="FF0000"/>
                          </a:solidFill>
                        </a:rPr>
                        <a:t>Low</a:t>
                      </a:r>
                      <a:endParaRPr lang="en-US" sz="1200" b="1">
                        <a:solidFill>
                          <a:srgbClr val="FF0000"/>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r>
              <a:tr h="657860">
                <a:tc>
                  <a:txBody>
                    <a:bodyPr/>
                    <a:p>
                      <a:pPr algn="ctr">
                        <a:lnSpc>
                          <a:spcPct val="210000"/>
                        </a:lnSpc>
                        <a:buNone/>
                      </a:pPr>
                      <a:r>
                        <a:rPr lang="en-US" sz="1200" b="1">
                          <a:solidFill>
                            <a:schemeClr val="tx1"/>
                          </a:solidFill>
                        </a:rPr>
                        <a:t>Complexity	</a:t>
                      </a:r>
                      <a:endParaRPr lang="en-US" sz="1200" b="1">
                        <a:solidFill>
                          <a:schemeClr val="tx1"/>
                        </a:solidFill>
                      </a:endParaRPr>
                    </a:p>
                  </a:txBody>
                  <a:tcPr/>
                </a:tc>
                <a:tc>
                  <a:txBody>
                    <a:bodyPr/>
                    <a:p>
                      <a:pPr algn="ctr">
                        <a:lnSpc>
                          <a:spcPct val="210000"/>
                        </a:lnSpc>
                        <a:buNone/>
                      </a:pPr>
                      <a:r>
                        <a:rPr lang="en-US" sz="1200" b="1">
                          <a:solidFill>
                            <a:srgbClr val="00B050"/>
                          </a:solidFill>
                        </a:rPr>
                        <a:t>High</a:t>
                      </a:r>
                      <a:endParaRPr lang="en-US" sz="1200" b="1">
                        <a:solidFill>
                          <a:srgbClr val="00B050"/>
                        </a:solidFill>
                      </a:endParaRPr>
                    </a:p>
                  </a:txBody>
                  <a:tcPr/>
                </a:tc>
                <a:tc>
                  <a:txBody>
                    <a:bodyPr/>
                    <a:p>
                      <a:pPr algn="ctr">
                        <a:lnSpc>
                          <a:spcPct val="210000"/>
                        </a:lnSpc>
                        <a:buNone/>
                      </a:pPr>
                      <a:r>
                        <a:rPr lang="en-US" sz="1200" b="1">
                          <a:solidFill>
                            <a:schemeClr val="tx1"/>
                          </a:solidFill>
                        </a:rPr>
                        <a:t>       </a:t>
                      </a:r>
                      <a:r>
                        <a:rPr lang="en-US" sz="1200" b="1">
                          <a:solidFill>
                            <a:srgbClr val="FF0000"/>
                          </a:solidFill>
                        </a:rPr>
                        <a:t>Low</a:t>
                      </a:r>
                      <a:r>
                        <a:rPr lang="en-US" sz="1200" b="1">
                          <a:solidFill>
                            <a:schemeClr val="tx1"/>
                          </a:solidFill>
                        </a:rPr>
                        <a:t>	</a:t>
                      </a:r>
                      <a:endParaRPr lang="en-US" sz="1200" b="1">
                        <a:solidFill>
                          <a:schemeClr val="tx1"/>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r>
              <a:tr h="606425">
                <a:tc>
                  <a:txBody>
                    <a:bodyPr/>
                    <a:p>
                      <a:pPr algn="ctr">
                        <a:lnSpc>
                          <a:spcPct val="210000"/>
                        </a:lnSpc>
                        <a:buNone/>
                      </a:pPr>
                      <a:r>
                        <a:rPr lang="en-US" sz="1200" b="1">
                          <a:solidFill>
                            <a:schemeClr val="tx1"/>
                          </a:solidFill>
                        </a:rPr>
                        <a:t>Development Speed</a:t>
                      </a:r>
                      <a:endParaRPr lang="en-US" sz="1200" b="1">
                        <a:solidFill>
                          <a:schemeClr val="tx1"/>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c>
                  <a:txBody>
                    <a:bodyPr/>
                    <a:p>
                      <a:pPr algn="ctr">
                        <a:lnSpc>
                          <a:spcPct val="210000"/>
                        </a:lnSpc>
                        <a:buNone/>
                      </a:pPr>
                      <a:r>
                        <a:rPr lang="en-US" sz="1200" b="1">
                          <a:solidFill>
                            <a:srgbClr val="00B050"/>
                          </a:solidFill>
                        </a:rPr>
                        <a:t>High</a:t>
                      </a:r>
                      <a:endParaRPr lang="en-US" sz="1200" b="1">
                        <a:solidFill>
                          <a:srgbClr val="00B050"/>
                        </a:solidFill>
                      </a:endParaRPr>
                    </a:p>
                  </a:txBody>
                  <a:tcPr/>
                </a:tc>
                <a:tc>
                  <a:txBody>
                    <a:bodyPr/>
                    <a:p>
                      <a:pPr algn="ctr">
                        <a:lnSpc>
                          <a:spcPct val="210000"/>
                        </a:lnSpc>
                        <a:buNone/>
                      </a:pPr>
                      <a:r>
                        <a:rPr lang="en-US" sz="1200" b="1">
                          <a:solidFill>
                            <a:srgbClr val="00B050"/>
                          </a:solidFill>
                        </a:rPr>
                        <a:t>High</a:t>
                      </a:r>
                      <a:endParaRPr lang="en-US" sz="1200" b="1">
                        <a:solidFill>
                          <a:srgbClr val="00B050"/>
                        </a:solidFill>
                      </a:endParaRPr>
                    </a:p>
                  </a:txBody>
                  <a:tcPr/>
                </a:tc>
              </a:tr>
              <a:tr h="606425">
                <a:tc>
                  <a:txBody>
                    <a:bodyPr/>
                    <a:p>
                      <a:pPr algn="ctr">
                        <a:lnSpc>
                          <a:spcPct val="210000"/>
                        </a:lnSpc>
                        <a:buNone/>
                      </a:pPr>
                      <a:r>
                        <a:rPr lang="en-US" sz="1200" b="1">
                          <a:solidFill>
                            <a:schemeClr val="tx1"/>
                          </a:solidFill>
                        </a:rPr>
                        <a:t>Flexibility</a:t>
                      </a:r>
                      <a:endParaRPr lang="en-US" sz="1200" b="1">
                        <a:solidFill>
                          <a:schemeClr val="tx1"/>
                        </a:solidFill>
                      </a:endParaRPr>
                    </a:p>
                  </a:txBody>
                  <a:tcPr/>
                </a:tc>
                <a:tc>
                  <a:txBody>
                    <a:bodyPr/>
                    <a:p>
                      <a:pPr algn="ctr">
                        <a:lnSpc>
                          <a:spcPct val="210000"/>
                        </a:lnSpc>
                        <a:buNone/>
                      </a:pPr>
                      <a:r>
                        <a:rPr lang="en-US" sz="1200" b="1">
                          <a:solidFill>
                            <a:srgbClr val="00B050"/>
                          </a:solidFill>
                        </a:rPr>
                        <a:t>High</a:t>
                      </a:r>
                      <a:endParaRPr lang="en-US" sz="1200" b="1">
                        <a:solidFill>
                          <a:srgbClr val="00B050"/>
                        </a:solidFill>
                      </a:endParaRPr>
                    </a:p>
                  </a:txBody>
                  <a:tcPr/>
                </a:tc>
                <a:tc>
                  <a:txBody>
                    <a:bodyPr/>
                    <a:p>
                      <a:pPr algn="ctr">
                        <a:lnSpc>
                          <a:spcPct val="210000"/>
                        </a:lnSpc>
                        <a:buNone/>
                      </a:pPr>
                      <a:r>
                        <a:rPr lang="en-US" sz="1200" b="1">
                          <a:solidFill>
                            <a:srgbClr val="FF0000"/>
                          </a:solidFill>
                        </a:rPr>
                        <a:t>Low</a:t>
                      </a:r>
                      <a:endParaRPr lang="en-US" sz="1200" b="1">
                        <a:solidFill>
                          <a:srgbClr val="FF0000"/>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r>
              <a:tr h="606425">
                <a:tc>
                  <a:txBody>
                    <a:bodyPr/>
                    <a:p>
                      <a:pPr algn="ctr">
                        <a:lnSpc>
                          <a:spcPct val="210000"/>
                        </a:lnSpc>
                        <a:buNone/>
                      </a:pPr>
                      <a:r>
                        <a:rPr lang="en-US" sz="1200" b="1">
                          <a:solidFill>
                            <a:schemeClr val="tx1"/>
                          </a:solidFill>
                        </a:rPr>
                        <a:t>Fault isolation</a:t>
                      </a:r>
                      <a:endParaRPr lang="en-US" sz="1200" b="1">
                        <a:solidFill>
                          <a:schemeClr val="tx1"/>
                        </a:solidFill>
                      </a:endParaRPr>
                    </a:p>
                  </a:txBody>
                  <a:tcPr/>
                </a:tc>
                <a:tc>
                  <a:txBody>
                    <a:bodyPr/>
                    <a:p>
                      <a:pPr algn="ctr">
                        <a:lnSpc>
                          <a:spcPct val="210000"/>
                        </a:lnSpc>
                        <a:buNone/>
                      </a:pPr>
                      <a:r>
                        <a:rPr lang="en-US" sz="1200" b="1">
                          <a:solidFill>
                            <a:srgbClr val="00B050"/>
                          </a:solidFill>
                        </a:rPr>
                        <a:t>High</a:t>
                      </a:r>
                      <a:endParaRPr lang="en-US" sz="1200" b="1">
                        <a:solidFill>
                          <a:srgbClr val="00B050"/>
                        </a:solidFill>
                      </a:endParaRPr>
                    </a:p>
                  </a:txBody>
                  <a:tcPr/>
                </a:tc>
                <a:tc>
                  <a:txBody>
                    <a:bodyPr/>
                    <a:p>
                      <a:pPr algn="ctr">
                        <a:lnSpc>
                          <a:spcPct val="210000"/>
                        </a:lnSpc>
                        <a:buNone/>
                      </a:pPr>
                      <a:r>
                        <a:rPr lang="en-US" sz="1200" b="1">
                          <a:solidFill>
                            <a:srgbClr val="FF0000"/>
                          </a:solidFill>
                        </a:rPr>
                        <a:t>Low</a:t>
                      </a:r>
                      <a:endParaRPr lang="en-US" sz="1200" b="1">
                        <a:solidFill>
                          <a:srgbClr val="FF0000"/>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Backend Desig</a:t>
            </a:r>
            <a:r>
              <a:rPr lang="en-US" altLang="en-GB" dirty="0" smtClean="0">
                <a:solidFill>
                  <a:srgbClr val="E36633"/>
                </a:solidFill>
              </a:rPr>
              <a:t>n: Container Orchestration</a:t>
            </a:r>
            <a:endParaRPr lang="en-US" altLang="en-GB" dirty="0" smtClean="0">
              <a:solidFill>
                <a:srgbClr val="E36633"/>
              </a:solidFill>
            </a:endParaRPr>
          </a:p>
        </p:txBody>
      </p:sp>
      <p:sp>
        <p:nvSpPr>
          <p:cNvPr id="4" name="Text Placeholder 3"/>
          <p:cNvSpPr>
            <a:spLocks noGrp="1"/>
          </p:cNvSpPr>
          <p:nvPr>
            <p:ph type="body" sz="quarter" idx="11"/>
          </p:nvPr>
        </p:nvSpPr>
        <p:spPr/>
        <p:txBody>
          <a:bodyPr/>
          <a:lstStyle/>
          <a:p>
            <a:pPr marL="0" indent="0">
              <a:buNone/>
            </a:pPr>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graphicFrame>
        <p:nvGraphicFramePr>
          <p:cNvPr id="11" name="Table 10"/>
          <p:cNvGraphicFramePr/>
          <p:nvPr/>
        </p:nvGraphicFramePr>
        <p:xfrm>
          <a:off x="356870" y="1699260"/>
          <a:ext cx="8453120" cy="4398010"/>
        </p:xfrm>
        <a:graphic>
          <a:graphicData uri="http://schemas.openxmlformats.org/drawingml/2006/table">
            <a:tbl>
              <a:tblPr firstRow="1" bandRow="1">
                <a:tableStyleId>{5C22544A-7EE6-4342-B048-85BDC9FD1C3A}</a:tableStyleId>
              </a:tblPr>
              <a:tblGrid>
                <a:gridCol w="1609725"/>
                <a:gridCol w="2251075"/>
                <a:gridCol w="2559685"/>
                <a:gridCol w="2032635"/>
              </a:tblGrid>
              <a:tr h="1062990">
                <a:tc>
                  <a:txBody>
                    <a:bodyPr/>
                    <a:p>
                      <a:pPr algn="ctr">
                        <a:lnSpc>
                          <a:spcPct val="210000"/>
                        </a:lnSpc>
                        <a:buNone/>
                      </a:pPr>
                      <a:endParaRPr lang="en-US"/>
                    </a:p>
                  </a:txBody>
                  <a:tcPr/>
                </a:tc>
                <a:tc>
                  <a:txBody>
                    <a:bodyPr/>
                    <a:p>
                      <a:pPr algn="ctr">
                        <a:lnSpc>
                          <a:spcPct val="210000"/>
                        </a:lnSpc>
                        <a:buNone/>
                      </a:pPr>
                      <a:r>
                        <a:rPr lang="en-US"/>
                        <a:t>Kubernetes</a:t>
                      </a:r>
                      <a:endParaRPr lang="en-US"/>
                    </a:p>
                  </a:txBody>
                  <a:tcPr/>
                </a:tc>
                <a:tc>
                  <a:txBody>
                    <a:bodyPr/>
                    <a:p>
                      <a:pPr algn="ctr">
                        <a:lnSpc>
                          <a:spcPct val="210000"/>
                        </a:lnSpc>
                        <a:buNone/>
                      </a:pPr>
                      <a:r>
                        <a:rPr lang="en-US"/>
                        <a:t>Docker Swarm</a:t>
                      </a:r>
                      <a:endParaRPr lang="en-US"/>
                    </a:p>
                  </a:txBody>
                  <a:tcPr/>
                </a:tc>
                <a:tc>
                  <a:txBody>
                    <a:bodyPr/>
                    <a:p>
                      <a:pPr algn="ctr">
                        <a:lnSpc>
                          <a:spcPct val="210000"/>
                        </a:lnSpc>
                        <a:buNone/>
                      </a:pPr>
                      <a:r>
                        <a:rPr lang="en-US"/>
                        <a:t>Apache Mesos</a:t>
                      </a:r>
                      <a:endParaRPr lang="en-US"/>
                    </a:p>
                  </a:txBody>
                  <a:tcPr/>
                </a:tc>
              </a:tr>
              <a:tr h="646430">
                <a:tc>
                  <a:txBody>
                    <a:bodyPr/>
                    <a:p>
                      <a:pPr algn="ctr">
                        <a:lnSpc>
                          <a:spcPct val="210000"/>
                        </a:lnSpc>
                        <a:buNone/>
                      </a:pPr>
                      <a:r>
                        <a:rPr lang="en-US" sz="1200" b="1">
                          <a:solidFill>
                            <a:schemeClr val="tx1"/>
                          </a:solidFill>
                        </a:rPr>
                        <a:t>Networking</a:t>
                      </a:r>
                      <a:endParaRPr lang="en-US" sz="1200" b="1">
                        <a:solidFill>
                          <a:schemeClr val="tx1"/>
                        </a:solidFill>
                      </a:endParaRPr>
                    </a:p>
                  </a:txBody>
                  <a:tcPr/>
                </a:tc>
                <a:tc>
                  <a:txBody>
                    <a:bodyPr/>
                    <a:p>
                      <a:pPr algn="ctr">
                        <a:lnSpc>
                          <a:spcPct val="210000"/>
                        </a:lnSpc>
                        <a:buNone/>
                      </a:pPr>
                      <a:r>
                        <a:rPr lang="en-US" sz="1200" b="1">
                          <a:solidFill>
                            <a:srgbClr val="00B050"/>
                          </a:solidFill>
                        </a:rPr>
                        <a:t>High</a:t>
                      </a:r>
                      <a:endParaRPr lang="en-US" sz="1200" b="1">
                        <a:solidFill>
                          <a:srgbClr val="00B050"/>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c>
                  <a:txBody>
                    <a:bodyPr/>
                    <a:p>
                      <a:pPr algn="ctr">
                        <a:lnSpc>
                          <a:spcPct val="210000"/>
                        </a:lnSpc>
                        <a:buNone/>
                      </a:pPr>
                      <a:r>
                        <a:rPr lang="en-US" sz="1200" b="1">
                          <a:solidFill>
                            <a:srgbClr val="00B050"/>
                          </a:solidFill>
                        </a:rPr>
                        <a:t>High</a:t>
                      </a:r>
                      <a:endParaRPr lang="en-US" sz="1200" b="1">
                        <a:solidFill>
                          <a:srgbClr val="00B050"/>
                        </a:solidFill>
                      </a:endParaRPr>
                    </a:p>
                  </a:txBody>
                  <a:tcPr/>
                </a:tc>
              </a:tr>
              <a:tr h="617220">
                <a:tc>
                  <a:txBody>
                    <a:bodyPr/>
                    <a:p>
                      <a:pPr algn="ctr">
                        <a:lnSpc>
                          <a:spcPct val="210000"/>
                        </a:lnSpc>
                        <a:buNone/>
                      </a:pPr>
                      <a:r>
                        <a:rPr lang="en-US" sz="1200" b="1">
                          <a:solidFill>
                            <a:schemeClr val="tx1"/>
                          </a:solidFill>
                        </a:rPr>
                        <a:t>Security</a:t>
                      </a:r>
                      <a:endParaRPr lang="en-US" sz="1200" b="1">
                        <a:solidFill>
                          <a:schemeClr val="tx1"/>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r>
              <a:tr h="657860">
                <a:tc>
                  <a:txBody>
                    <a:bodyPr/>
                    <a:p>
                      <a:pPr algn="ctr">
                        <a:lnSpc>
                          <a:spcPct val="210000"/>
                        </a:lnSpc>
                        <a:buNone/>
                      </a:pPr>
                      <a:r>
                        <a:rPr lang="en-US" sz="1200" b="1">
                          <a:solidFill>
                            <a:schemeClr val="tx1"/>
                          </a:solidFill>
                        </a:rPr>
                        <a:t>Observability	</a:t>
                      </a:r>
                      <a:endParaRPr lang="en-US" sz="1200" b="1">
                        <a:solidFill>
                          <a:schemeClr val="tx1"/>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c>
                  <a:txBody>
                    <a:bodyPr/>
                    <a:p>
                      <a:pPr algn="ctr">
                        <a:lnSpc>
                          <a:spcPct val="210000"/>
                        </a:lnSpc>
                        <a:buNone/>
                      </a:pPr>
                      <a:r>
                        <a:rPr lang="en-US" sz="1200" b="1">
                          <a:solidFill>
                            <a:schemeClr val="tx1"/>
                          </a:solidFill>
                        </a:rPr>
                        <a:t>      </a:t>
                      </a:r>
                      <a:r>
                        <a:rPr lang="en-US" sz="1200" b="1">
                          <a:solidFill>
                            <a:srgbClr val="FF0000"/>
                          </a:solidFill>
                        </a:rPr>
                        <a:t>Low</a:t>
                      </a:r>
                      <a:r>
                        <a:rPr lang="en-US" sz="1200" b="1">
                          <a:solidFill>
                            <a:schemeClr val="tx1"/>
                          </a:solidFill>
                        </a:rPr>
                        <a:t>	</a:t>
                      </a:r>
                      <a:endParaRPr lang="en-US" sz="1200" b="1">
                        <a:solidFill>
                          <a:schemeClr val="tx1"/>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r>
              <a:tr h="606425">
                <a:tc>
                  <a:txBody>
                    <a:bodyPr/>
                    <a:p>
                      <a:pPr algn="ctr">
                        <a:lnSpc>
                          <a:spcPct val="210000"/>
                        </a:lnSpc>
                        <a:buNone/>
                      </a:pPr>
                      <a:r>
                        <a:rPr lang="en-US" sz="1200" b="1">
                          <a:solidFill>
                            <a:schemeClr val="tx1"/>
                          </a:solidFill>
                        </a:rPr>
                        <a:t>Extensibility</a:t>
                      </a:r>
                      <a:endParaRPr lang="en-US" sz="1200" b="1">
                        <a:solidFill>
                          <a:schemeClr val="tx1"/>
                        </a:solidFill>
                      </a:endParaRPr>
                    </a:p>
                  </a:txBody>
                  <a:tcPr/>
                </a:tc>
                <a:tc>
                  <a:txBody>
                    <a:bodyPr/>
                    <a:p>
                      <a:pPr algn="ctr">
                        <a:lnSpc>
                          <a:spcPct val="210000"/>
                        </a:lnSpc>
                        <a:buNone/>
                      </a:pPr>
                      <a:r>
                        <a:rPr lang="en-US" sz="1200" b="1">
                          <a:solidFill>
                            <a:srgbClr val="00B050"/>
                          </a:solidFill>
                        </a:rPr>
                        <a:t>High</a:t>
                      </a:r>
                      <a:endParaRPr lang="en-US" sz="1200" b="1">
                        <a:solidFill>
                          <a:srgbClr val="00B050"/>
                        </a:solidFill>
                      </a:endParaRPr>
                    </a:p>
                  </a:txBody>
                  <a:tcPr/>
                </a:tc>
                <a:tc>
                  <a:txBody>
                    <a:bodyPr/>
                    <a:p>
                      <a:pPr algn="ctr">
                        <a:lnSpc>
                          <a:spcPct val="210000"/>
                        </a:lnSpc>
                        <a:buNone/>
                      </a:pPr>
                      <a:r>
                        <a:rPr lang="en-US" sz="1200" b="1">
                          <a:solidFill>
                            <a:srgbClr val="FF0000"/>
                          </a:solidFill>
                        </a:rPr>
                        <a:t>Low</a:t>
                      </a:r>
                      <a:endParaRPr lang="en-US" sz="1200" b="1">
                        <a:solidFill>
                          <a:srgbClr val="FF0000"/>
                        </a:solidFill>
                      </a:endParaRPr>
                    </a:p>
                  </a:txBody>
                  <a:tcPr/>
                </a:tc>
                <a:tc>
                  <a:txBody>
                    <a:bodyPr/>
                    <a:p>
                      <a:pPr algn="ctr">
                        <a:lnSpc>
                          <a:spcPct val="210000"/>
                        </a:lnSpc>
                        <a:buNone/>
                      </a:pPr>
                      <a:r>
                        <a:rPr lang="en-US" sz="1200" b="1">
                          <a:solidFill>
                            <a:srgbClr val="00B050"/>
                          </a:solidFill>
                        </a:rPr>
                        <a:t>High</a:t>
                      </a:r>
                      <a:endParaRPr lang="en-US" sz="1200" b="1">
                        <a:solidFill>
                          <a:srgbClr val="00B050"/>
                        </a:solidFill>
                      </a:endParaRPr>
                    </a:p>
                  </a:txBody>
                  <a:tcPr/>
                </a:tc>
              </a:tr>
              <a:tr h="606425">
                <a:tc>
                  <a:txBody>
                    <a:bodyPr/>
                    <a:p>
                      <a:pPr algn="ctr">
                        <a:lnSpc>
                          <a:spcPct val="210000"/>
                        </a:lnSpc>
                        <a:buNone/>
                      </a:pPr>
                      <a:r>
                        <a:rPr lang="en-US" sz="1200" b="1">
                          <a:solidFill>
                            <a:schemeClr val="tx1"/>
                          </a:solidFill>
                        </a:rPr>
                        <a:t>Community</a:t>
                      </a:r>
                      <a:endParaRPr lang="en-US" sz="1200" b="1">
                        <a:solidFill>
                          <a:schemeClr val="tx1"/>
                        </a:solidFill>
                      </a:endParaRPr>
                    </a:p>
                  </a:txBody>
                  <a:tcPr/>
                </a:tc>
                <a:tc>
                  <a:txBody>
                    <a:bodyPr/>
                    <a:p>
                      <a:pPr algn="ctr">
                        <a:lnSpc>
                          <a:spcPct val="210000"/>
                        </a:lnSpc>
                        <a:buNone/>
                      </a:pPr>
                      <a:r>
                        <a:rPr lang="en-US" sz="1200" b="1">
                          <a:solidFill>
                            <a:srgbClr val="00B050"/>
                          </a:solidFill>
                        </a:rPr>
                        <a:t>Large</a:t>
                      </a:r>
                      <a:endParaRPr lang="en-US" sz="1200" b="1">
                        <a:solidFill>
                          <a:srgbClr val="00B050"/>
                        </a:solidFill>
                      </a:endParaRPr>
                    </a:p>
                  </a:txBody>
                  <a:tcPr/>
                </a:tc>
                <a:tc>
                  <a:txBody>
                    <a:bodyPr/>
                    <a:p>
                      <a:pPr algn="ctr">
                        <a:lnSpc>
                          <a:spcPct val="210000"/>
                        </a:lnSpc>
                        <a:buNone/>
                      </a:pPr>
                      <a:r>
                        <a:rPr lang="en-US" sz="1200" b="1">
                          <a:solidFill>
                            <a:srgbClr val="00B050"/>
                          </a:solidFill>
                        </a:rPr>
                        <a:t>Large</a:t>
                      </a:r>
                      <a:endParaRPr lang="en-US" sz="1200" b="1">
                        <a:solidFill>
                          <a:srgbClr val="00B050"/>
                        </a:solidFill>
                      </a:endParaRPr>
                    </a:p>
                  </a:txBody>
                  <a:tcPr/>
                </a:tc>
                <a:tc>
                  <a:txBody>
                    <a:bodyPr/>
                    <a:p>
                      <a:pPr algn="ctr">
                        <a:lnSpc>
                          <a:spcPct val="210000"/>
                        </a:lnSpc>
                        <a:buNone/>
                      </a:pPr>
                      <a:r>
                        <a:rPr lang="en-US" sz="1200" b="1">
                          <a:solidFill>
                            <a:srgbClr val="FFC000"/>
                          </a:solidFill>
                        </a:rPr>
                        <a:t>Medium</a:t>
                      </a:r>
                      <a:endParaRPr lang="en-US" sz="1200" b="1">
                        <a:solidFill>
                          <a:srgbClr val="FFC000"/>
                        </a:solidFill>
                      </a:endParaRPr>
                    </a:p>
                  </a:txBody>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80" y="353060"/>
            <a:ext cx="8937625" cy="561340"/>
          </a:xfrm>
        </p:spPr>
        <p:txBody>
          <a:bodyPr/>
          <a:lstStyle/>
          <a:p>
            <a:r>
              <a:rPr lang="en-US" altLang="en-GB" dirty="0" smtClean="0">
                <a:solidFill>
                  <a:srgbClr val="E36633"/>
                </a:solidFill>
              </a:rPr>
              <a:t>Backend Design: Facial Expression </a:t>
            </a:r>
            <a:r>
              <a:rPr lang="en-US" altLang="en-GB" dirty="0" smtClean="0">
                <a:solidFill>
                  <a:srgbClr val="E36633"/>
                </a:solidFill>
              </a:rPr>
              <a:t>Recognization</a:t>
            </a:r>
            <a:endParaRPr lang="en-US" altLang="en-GB" dirty="0" smtClean="0">
              <a:solidFill>
                <a:srgbClr val="E36633"/>
              </a:solidFill>
            </a:endParaRPr>
          </a:p>
        </p:txBody>
      </p:sp>
      <p:sp>
        <p:nvSpPr>
          <p:cNvPr id="4" name="Text Placeholder 3"/>
          <p:cNvSpPr>
            <a:spLocks noGrp="1"/>
          </p:cNvSpPr>
          <p:nvPr>
            <p:ph type="body" sz="quarter" idx="11"/>
          </p:nvPr>
        </p:nvSpPr>
        <p:spPr/>
        <p:txBody>
          <a:bodyPr/>
          <a:lstStyle/>
          <a:p>
            <a:pPr marL="0" indent="0">
              <a:buNone/>
            </a:pPr>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
        <p:nvSpPr>
          <p:cNvPr id="6" name="Text Box 5"/>
          <p:cNvSpPr txBox="1"/>
          <p:nvPr/>
        </p:nvSpPr>
        <p:spPr>
          <a:xfrm>
            <a:off x="4645660" y="3336290"/>
            <a:ext cx="632460" cy="460375"/>
          </a:xfrm>
          <a:prstGeom prst="rect">
            <a:avLst/>
          </a:prstGeom>
          <a:noFill/>
        </p:spPr>
        <p:txBody>
          <a:bodyPr wrap="square" rtlCol="0">
            <a:spAutoFit/>
          </a:bodyPr>
          <a:p>
            <a:r>
              <a:rPr lang="en-US" sz="2400" b="1">
                <a:solidFill>
                  <a:srgbClr val="E36633"/>
                </a:solidFill>
              </a:rPr>
              <a:t>VS</a:t>
            </a:r>
            <a:endParaRPr lang="en-US" sz="2400" b="1">
              <a:solidFill>
                <a:srgbClr val="E36633"/>
              </a:solidFill>
            </a:endParaRPr>
          </a:p>
        </p:txBody>
      </p:sp>
      <p:pic>
        <p:nvPicPr>
          <p:cNvPr id="8" name="Picture 7"/>
          <p:cNvPicPr>
            <a:picLocks noChangeAspect="1"/>
          </p:cNvPicPr>
          <p:nvPr/>
        </p:nvPicPr>
        <p:blipFill>
          <a:blip r:embed="rId1"/>
          <a:stretch>
            <a:fillRect/>
          </a:stretch>
        </p:blipFill>
        <p:spPr>
          <a:xfrm>
            <a:off x="6062980" y="2841625"/>
            <a:ext cx="1505585" cy="1505585"/>
          </a:xfrm>
          <a:prstGeom prst="rect">
            <a:avLst/>
          </a:prstGeom>
        </p:spPr>
      </p:pic>
      <p:sp>
        <p:nvSpPr>
          <p:cNvPr id="9" name="Text Box 8"/>
          <p:cNvSpPr txBox="1"/>
          <p:nvPr/>
        </p:nvSpPr>
        <p:spPr>
          <a:xfrm>
            <a:off x="2011045" y="4658360"/>
            <a:ext cx="1616075" cy="398780"/>
          </a:xfrm>
          <a:prstGeom prst="rect">
            <a:avLst/>
          </a:prstGeom>
          <a:noFill/>
        </p:spPr>
        <p:txBody>
          <a:bodyPr wrap="square" rtlCol="0">
            <a:spAutoFit/>
          </a:bodyPr>
          <a:p>
            <a:r>
              <a:rPr lang="en-US" sz="2000" b="1">
                <a:solidFill>
                  <a:srgbClr val="E36633"/>
                </a:solidFill>
              </a:rPr>
              <a:t>TensorFlow</a:t>
            </a:r>
            <a:endParaRPr lang="en-US" sz="2000" b="1">
              <a:solidFill>
                <a:srgbClr val="E36633"/>
              </a:solidFill>
            </a:endParaRPr>
          </a:p>
        </p:txBody>
      </p:sp>
      <p:sp>
        <p:nvSpPr>
          <p:cNvPr id="10" name="Text Box 9"/>
          <p:cNvSpPr txBox="1"/>
          <p:nvPr/>
        </p:nvSpPr>
        <p:spPr>
          <a:xfrm>
            <a:off x="6023610" y="4658360"/>
            <a:ext cx="1615440" cy="398780"/>
          </a:xfrm>
          <a:prstGeom prst="rect">
            <a:avLst/>
          </a:prstGeom>
          <a:noFill/>
        </p:spPr>
        <p:txBody>
          <a:bodyPr wrap="square" rtlCol="0">
            <a:spAutoFit/>
          </a:bodyPr>
          <a:p>
            <a:r>
              <a:rPr lang="en-US" sz="2000" b="1">
                <a:solidFill>
                  <a:srgbClr val="E36633"/>
                </a:solidFill>
              </a:rPr>
              <a:t>Face-api.js</a:t>
            </a:r>
            <a:endParaRPr lang="en-US" sz="2000" b="1">
              <a:solidFill>
                <a:srgbClr val="E36633"/>
              </a:solidFill>
            </a:endParaRPr>
          </a:p>
        </p:txBody>
      </p:sp>
      <p:pic>
        <p:nvPicPr>
          <p:cNvPr id="13" name="Picture 12" descr="tensorflow-ar2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0020" y="2841625"/>
            <a:ext cx="2777490" cy="138874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Frontend </a:t>
            </a:r>
            <a:r>
              <a:rPr lang="en-GB" dirty="0" smtClean="0">
                <a:solidFill>
                  <a:srgbClr val="E36633"/>
                </a:solidFill>
              </a:rPr>
              <a:t>Implementation</a:t>
            </a:r>
            <a:endParaRPr lang="en-GB" dirty="0" smtClean="0">
              <a:solidFill>
                <a:srgbClr val="E36633"/>
              </a:solidFill>
            </a:endParaRPr>
          </a:p>
        </p:txBody>
      </p:sp>
      <p:sp>
        <p:nvSpPr>
          <p:cNvPr id="3" name="Text Placeholder 2"/>
          <p:cNvSpPr>
            <a:spLocks noGrp="1"/>
          </p:cNvSpPr>
          <p:nvPr>
            <p:ph type="body" sz="quarter" idx="10"/>
          </p:nvPr>
        </p:nvSpPr>
        <p:spPr>
          <a:xfrm>
            <a:off x="828675" y="1881075"/>
            <a:ext cx="7500938" cy="4040188"/>
          </a:xfrm>
        </p:spPr>
        <p:txBody>
          <a:bodyPr/>
          <a:lstStyle/>
          <a:p>
            <a:pPr marL="342900" indent="-342900">
              <a:buFont typeface="Arial" panose="020B0604020202020204" pitchFamily="34" charset="0"/>
              <a:buChar char="•"/>
            </a:pPr>
            <a:r>
              <a:rPr lang="en-US" altLang="zh-CN" dirty="0"/>
              <a:t>Pages</a:t>
            </a:r>
            <a:endParaRPr lang="en-US" altLang="zh-CN" dirty="0"/>
          </a:p>
          <a:p>
            <a:pPr marL="800100" lvl="1" indent="-342900">
              <a:buFont typeface="Arial" panose="020B0604020202020204" pitchFamily="34" charset="0"/>
              <a:buChar char="•"/>
            </a:pPr>
            <a:r>
              <a:rPr lang="en-US" altLang="zh-CN" dirty="0"/>
              <a:t>User Register, Login, Profile</a:t>
            </a:r>
            <a:endParaRPr lang="en-US" altLang="zh-CN" dirty="0"/>
          </a:p>
          <a:p>
            <a:pPr marL="800100" lvl="1" indent="-342900">
              <a:buFont typeface="Arial" panose="020B0604020202020204" pitchFamily="34" charset="0"/>
              <a:buChar char="•"/>
            </a:pPr>
            <a:r>
              <a:rPr lang="en-US" altLang="zh-CN" dirty="0"/>
              <a:t>Auto capture selfies</a:t>
            </a:r>
            <a:endParaRPr lang="en-US" altLang="zh-CN" dirty="0"/>
          </a:p>
          <a:p>
            <a:pPr marL="800100" lvl="1" indent="-342900">
              <a:buFont typeface="Arial" panose="020B0604020202020204" pitchFamily="34" charset="0"/>
              <a:buChar char="•"/>
            </a:pPr>
            <a:r>
              <a:rPr lang="en-US" altLang="zh-CN" dirty="0"/>
              <a:t>Photo Presentation</a:t>
            </a:r>
            <a:endParaRPr lang="en-US" altLang="zh-CN" dirty="0"/>
          </a:p>
          <a:p>
            <a:pPr marL="800100" lvl="1" indent="-342900">
              <a:buFont typeface="Arial" panose="020B0604020202020204" pitchFamily="34" charset="0"/>
              <a:buChar char="•"/>
            </a:pPr>
            <a:r>
              <a:rPr lang="en-US" altLang="zh-CN" dirty="0"/>
              <a:t>Post Bar</a:t>
            </a:r>
            <a:endParaRPr lang="en-US" altLang="zh-CN" dirty="0"/>
          </a:p>
          <a:p>
            <a:pPr marL="800100" lvl="1" indent="-342900">
              <a:buFont typeface="Arial" panose="020B0604020202020204" pitchFamily="34" charset="0"/>
              <a:buChar char="•"/>
            </a:pPr>
            <a:endParaRPr lang="en-US" altLang="zh-CN"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Entity Representation for </a:t>
            </a:r>
            <a:r>
              <a:rPr lang="en-US" altLang="en-GB" dirty="0" smtClean="0">
                <a:solidFill>
                  <a:srgbClr val="E36633"/>
                </a:solidFill>
              </a:rPr>
              <a:t>User</a:t>
            </a:r>
            <a:endParaRPr lang="en-US" altLang="en-GB" dirty="0" smtClean="0">
              <a:solidFill>
                <a:srgbClr val="E36633"/>
              </a:solidFill>
            </a:endParaRP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endParaRPr lang="en-GB"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6633"/>
                </a:solidFill>
              </a:rPr>
              <a:t>Overview</a:t>
            </a:r>
            <a:endParaRPr lang="en-GB" dirty="0" smtClean="0">
              <a:solidFill>
                <a:srgbClr val="E36633"/>
              </a:solidFill>
            </a:endParaRPr>
          </a:p>
        </p:txBody>
      </p:sp>
      <p:sp>
        <p:nvSpPr>
          <p:cNvPr id="3" name="Text Placeholder 2"/>
          <p:cNvSpPr>
            <a:spLocks noGrp="1"/>
          </p:cNvSpPr>
          <p:nvPr>
            <p:ph type="body" sz="quarter" idx="10"/>
          </p:nvPr>
        </p:nvSpPr>
        <p:spPr>
          <a:xfrm>
            <a:off x="828675" y="1506855"/>
            <a:ext cx="7501255" cy="4843780"/>
          </a:xfrm>
        </p:spPr>
        <p:txBody>
          <a:bodyPr/>
          <a:lstStyle/>
          <a:p>
            <a:pPr marL="342900" indent="-342900">
              <a:buFont typeface="Arial" panose="020B0604020202020204" pitchFamily="34" charset="0"/>
              <a:buChar char="•"/>
            </a:pPr>
            <a:r>
              <a:rPr lang="en-GB" dirty="0" smtClean="0"/>
              <a:t>Background</a:t>
            </a:r>
            <a:endParaRPr lang="en-GB" dirty="0" smtClean="0"/>
          </a:p>
          <a:p>
            <a:pPr marL="342900" indent="-342900">
              <a:buFont typeface="Arial" panose="020B0604020202020204" pitchFamily="34" charset="0"/>
              <a:buChar char="•"/>
            </a:pPr>
            <a:r>
              <a:rPr lang="en-US" altLang="en-GB" dirty="0" smtClean="0"/>
              <a:t>Motivation</a:t>
            </a:r>
            <a:endParaRPr lang="en-US" altLang="en-GB" dirty="0" smtClean="0"/>
          </a:p>
          <a:p>
            <a:pPr marL="342900" indent="-342900">
              <a:buFont typeface="Arial" panose="020B0604020202020204" pitchFamily="34" charset="0"/>
              <a:buChar char="•"/>
            </a:pPr>
            <a:r>
              <a:rPr lang="en-US" altLang="en-GB" dirty="0" smtClean="0"/>
              <a:t>State of Art</a:t>
            </a:r>
            <a:endParaRPr lang="en-US" altLang="en-GB" dirty="0" smtClean="0"/>
          </a:p>
          <a:p>
            <a:pPr marL="342900" indent="-342900">
              <a:buFont typeface="Arial" panose="020B0604020202020204" pitchFamily="34" charset="0"/>
              <a:buChar char="•"/>
            </a:pPr>
            <a:r>
              <a:rPr lang="en-US" altLang="en-GB" dirty="0" smtClean="0"/>
              <a:t>System Design</a:t>
            </a:r>
            <a:endParaRPr lang="en-GB" dirty="0" smtClean="0"/>
          </a:p>
          <a:p>
            <a:pPr marL="342900" indent="-342900">
              <a:buFont typeface="Arial" panose="020B0604020202020204" pitchFamily="34" charset="0"/>
              <a:buChar char="•"/>
            </a:pPr>
            <a:r>
              <a:rPr lang="en-GB" dirty="0" smtClean="0"/>
              <a:t>Implementation</a:t>
            </a:r>
            <a:endParaRPr lang="en-GB" dirty="0" smtClean="0"/>
          </a:p>
          <a:p>
            <a:pPr marL="342900" indent="-342900">
              <a:buFont typeface="Arial" panose="020B0604020202020204" pitchFamily="34" charset="0"/>
              <a:buChar char="•"/>
            </a:pPr>
            <a:r>
              <a:rPr lang="en-GB" dirty="0" smtClean="0"/>
              <a:t>Demo</a:t>
            </a:r>
            <a:endParaRPr lang="en-GB" dirty="0" smtClean="0"/>
          </a:p>
          <a:p>
            <a:pPr marL="342900" indent="-342900">
              <a:buFont typeface="Arial" panose="020B0604020202020204" pitchFamily="34" charset="0"/>
              <a:buChar char="•"/>
            </a:pPr>
            <a:r>
              <a:rPr lang="en-GB" dirty="0" smtClean="0"/>
              <a:t>Conclusion</a:t>
            </a:r>
            <a:r>
              <a:rPr lang="en-US" altLang="en-GB" dirty="0" smtClean="0"/>
              <a:t> and Future work</a:t>
            </a:r>
            <a:endParaRPr lang="en-GB" dirty="0" smtClean="0"/>
          </a:p>
          <a:p>
            <a:pPr marL="342900" indent="-342900">
              <a:buFont typeface="Arial" panose="020B0604020202020204" pitchFamily="34" charset="0"/>
              <a:buChar char="•"/>
            </a:pPr>
            <a:endParaRPr lang="en-GB"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Backend </a:t>
            </a:r>
            <a:r>
              <a:rPr lang="en-US" altLang="en-GB" dirty="0" smtClean="0">
                <a:solidFill>
                  <a:srgbClr val="E36633"/>
                </a:solidFill>
              </a:rPr>
              <a:t>Implementation</a:t>
            </a:r>
            <a:endParaRPr lang="en-US" altLang="en-GB" dirty="0" smtClean="0">
              <a:solidFill>
                <a:srgbClr val="E36633"/>
              </a:solidFill>
            </a:endParaRP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altLang="en-GB" dirty="0"/>
              <a:t>Built in Java 17</a:t>
            </a:r>
            <a:endParaRPr lang="en-US" altLang="en-GB" dirty="0"/>
          </a:p>
          <a:p>
            <a:pPr marL="800100" lvl="1" indent="-342900">
              <a:buFont typeface="Arial" panose="020B0604020202020204" pitchFamily="34" charset="0"/>
              <a:buChar char="•"/>
            </a:pPr>
            <a:r>
              <a:rPr lang="en-US" altLang="en-GB" dirty="0"/>
              <a:t>Modules include authentication, authmatically detect an expression and take selfies, photo synchronization, post forum</a:t>
            </a:r>
            <a:endParaRPr lang="en-US" altLang="en-GB" dirty="0"/>
          </a:p>
          <a:p>
            <a:pPr marL="800100" lvl="1" indent="-342900">
              <a:buFont typeface="Arial" panose="020B0604020202020204" pitchFamily="34" charset="0"/>
              <a:buChar char="•"/>
            </a:pPr>
            <a:r>
              <a:rPr lang="en-US" altLang="en-GB" dirty="0"/>
              <a:t>Split the modules into microservices using Spring Cloud</a:t>
            </a:r>
            <a:endParaRPr lang="en-US" altLang="en-GB" dirty="0"/>
          </a:p>
          <a:p>
            <a:pPr marL="800100" lvl="1" indent="-342900">
              <a:buFont typeface="Arial" panose="020B0604020202020204" pitchFamily="34" charset="0"/>
              <a:buChar char="•"/>
            </a:pPr>
            <a:r>
              <a:rPr lang="en-US" altLang="en-GB" dirty="0"/>
              <a:t>Spring Boot for Restful API</a:t>
            </a:r>
            <a:endParaRPr lang="en-US" altLang="en-GB" dirty="0"/>
          </a:p>
          <a:p>
            <a:pPr marL="800100" lvl="1" indent="-342900">
              <a:buFont typeface="Arial" panose="020B0604020202020204" pitchFamily="34" charset="0"/>
              <a:buChar char="•"/>
            </a:pPr>
            <a:r>
              <a:rPr lang="en-US" altLang="en-GB" dirty="0"/>
              <a:t>Infrastructures include AWS S3, Mongodb Altas, Docker, Kubernetes</a:t>
            </a:r>
            <a:endParaRPr lang="en-US" altLang="en-GB" dirty="0"/>
          </a:p>
          <a:p>
            <a:pPr marL="342900" lvl="0" indent="-342900">
              <a:buFont typeface="Arial" panose="020B0604020202020204" pitchFamily="34" charset="0"/>
              <a:buChar char="•"/>
            </a:pPr>
            <a:r>
              <a:rPr lang="en-US" altLang="en-GB" dirty="0"/>
              <a:t>Backend is </a:t>
            </a:r>
            <a:r>
              <a:rPr lang="en-US" altLang="en-GB" b="1" dirty="0">
                <a:solidFill>
                  <a:srgbClr val="E36633"/>
                </a:solidFill>
              </a:rPr>
              <a:t>entirely decoupled</a:t>
            </a:r>
            <a:r>
              <a:rPr lang="en-US" altLang="en-GB" dirty="0"/>
              <a:t> from frontend</a:t>
            </a:r>
            <a:endParaRPr lang="en-US" altLang="en-GB" dirty="0"/>
          </a:p>
          <a:p>
            <a:pPr marL="800100" lvl="1" indent="-342900">
              <a:buFont typeface="Arial" panose="020B0604020202020204" pitchFamily="34" charset="0"/>
              <a:buChar char="•"/>
            </a:pPr>
            <a:r>
              <a:rPr lang="en-US" altLang="en-GB" dirty="0"/>
              <a:t>Allows for plugging in of different backend modules</a:t>
            </a:r>
            <a:endParaRPr lang="en-US" altLang="en-GB" dirty="0"/>
          </a:p>
          <a:p>
            <a:pPr marL="800100" lvl="1" indent="-342900">
              <a:buFont typeface="Arial" panose="020B0604020202020204" pitchFamily="34" charset="0"/>
              <a:buChar char="•"/>
            </a:pPr>
            <a:endParaRPr lang="en-US" altLang="en-GB"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Database Design: Mongodb + Redis</a:t>
            </a:r>
            <a:endParaRPr lang="zh-CN" altLang="en-US" dirty="0" smtClean="0">
              <a:solidFill>
                <a:srgbClr val="E36633"/>
              </a:solidFill>
            </a:endParaRPr>
          </a:p>
        </p:txBody>
      </p:sp>
      <p:sp>
        <p:nvSpPr>
          <p:cNvPr id="4" name="Text Placeholder 3"/>
          <p:cNvSpPr>
            <a:spLocks noGrp="1"/>
          </p:cNvSpPr>
          <p:nvPr>
            <p:ph type="body" sz="quarter" idx="11"/>
          </p:nvPr>
        </p:nvSpPr>
        <p:spPr/>
        <p:txBody>
          <a:bodyPr/>
          <a:lstStyle/>
          <a:p>
            <a:endParaRPr lang="en-US" alt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11" name="Picture 10"/>
          <p:cNvPicPr>
            <a:picLocks noChangeAspect="1"/>
          </p:cNvPicPr>
          <p:nvPr/>
        </p:nvPicPr>
        <p:blipFill>
          <a:blip r:embed="rId1"/>
          <a:stretch>
            <a:fillRect/>
          </a:stretch>
        </p:blipFill>
        <p:spPr>
          <a:xfrm>
            <a:off x="353060" y="1741805"/>
            <a:ext cx="4203700" cy="2108200"/>
          </a:xfrm>
          <a:prstGeom prst="rect">
            <a:avLst/>
          </a:prstGeom>
        </p:spPr>
      </p:pic>
      <p:pic>
        <p:nvPicPr>
          <p:cNvPr id="12" name="Picture 11" descr="Screenshot 2023-08-01 at 15.17.31"/>
          <p:cNvPicPr>
            <a:picLocks noChangeAspect="1"/>
          </p:cNvPicPr>
          <p:nvPr/>
        </p:nvPicPr>
        <p:blipFill>
          <a:blip r:embed="rId2"/>
          <a:stretch>
            <a:fillRect/>
          </a:stretch>
        </p:blipFill>
        <p:spPr>
          <a:xfrm>
            <a:off x="1735455" y="4705985"/>
            <a:ext cx="4470400" cy="1130300"/>
          </a:xfrm>
          <a:prstGeom prst="rect">
            <a:avLst/>
          </a:prstGeom>
        </p:spPr>
      </p:pic>
      <p:pic>
        <p:nvPicPr>
          <p:cNvPr id="13" name="Picture 12"/>
          <p:cNvPicPr>
            <a:picLocks noChangeAspect="1"/>
          </p:cNvPicPr>
          <p:nvPr/>
        </p:nvPicPr>
        <p:blipFill>
          <a:blip r:embed="rId3"/>
          <a:stretch>
            <a:fillRect/>
          </a:stretch>
        </p:blipFill>
        <p:spPr>
          <a:xfrm>
            <a:off x="4556760" y="1741805"/>
            <a:ext cx="4546600" cy="2413000"/>
          </a:xfrm>
          <a:prstGeom prst="rect">
            <a:avLst/>
          </a:prstGeom>
        </p:spPr>
      </p:pic>
      <p:sp>
        <p:nvSpPr>
          <p:cNvPr id="14" name="Text Box 13"/>
          <p:cNvSpPr txBox="1"/>
          <p:nvPr/>
        </p:nvSpPr>
        <p:spPr>
          <a:xfrm>
            <a:off x="2023110" y="4136390"/>
            <a:ext cx="678180" cy="368300"/>
          </a:xfrm>
          <a:prstGeom prst="rect">
            <a:avLst/>
          </a:prstGeom>
          <a:noFill/>
        </p:spPr>
        <p:txBody>
          <a:bodyPr wrap="none" rtlCol="0">
            <a:spAutoFit/>
          </a:bodyPr>
          <a:p>
            <a:r>
              <a:rPr lang="en-US" b="1">
                <a:solidFill>
                  <a:srgbClr val="E36633"/>
                </a:solidFill>
              </a:rPr>
              <a:t>Post</a:t>
            </a:r>
            <a:endParaRPr lang="en-US" b="1">
              <a:solidFill>
                <a:srgbClr val="E36633"/>
              </a:solidFill>
            </a:endParaRPr>
          </a:p>
        </p:txBody>
      </p:sp>
      <p:sp>
        <p:nvSpPr>
          <p:cNvPr id="15" name="Text Box 14"/>
          <p:cNvSpPr txBox="1"/>
          <p:nvPr/>
        </p:nvSpPr>
        <p:spPr>
          <a:xfrm>
            <a:off x="5949315" y="4206875"/>
            <a:ext cx="695325" cy="368300"/>
          </a:xfrm>
          <a:prstGeom prst="rect">
            <a:avLst/>
          </a:prstGeom>
          <a:noFill/>
        </p:spPr>
        <p:txBody>
          <a:bodyPr wrap="square" rtlCol="0">
            <a:spAutoFit/>
          </a:bodyPr>
          <a:p>
            <a:r>
              <a:rPr lang="en-US" b="1">
                <a:solidFill>
                  <a:srgbClr val="E36633"/>
                </a:solidFill>
              </a:rPr>
              <a:t>User</a:t>
            </a:r>
            <a:endParaRPr lang="en-US" b="1">
              <a:solidFill>
                <a:srgbClr val="E36633"/>
              </a:solidFill>
            </a:endParaRPr>
          </a:p>
        </p:txBody>
      </p:sp>
      <p:sp>
        <p:nvSpPr>
          <p:cNvPr id="16" name="Text Box 15"/>
          <p:cNvSpPr txBox="1"/>
          <p:nvPr/>
        </p:nvSpPr>
        <p:spPr>
          <a:xfrm>
            <a:off x="3198495" y="6037580"/>
            <a:ext cx="1253490" cy="368300"/>
          </a:xfrm>
          <a:prstGeom prst="rect">
            <a:avLst/>
          </a:prstGeom>
          <a:noFill/>
        </p:spPr>
        <p:txBody>
          <a:bodyPr wrap="none" rtlCol="0">
            <a:spAutoFit/>
          </a:bodyPr>
          <a:p>
            <a:r>
              <a:rPr lang="en-US" b="1">
                <a:solidFill>
                  <a:srgbClr val="E36633"/>
                </a:solidFill>
              </a:rPr>
              <a:t>Comment</a:t>
            </a:r>
            <a:endParaRPr lang="en-US" b="1">
              <a:solidFill>
                <a:srgbClr val="E36633"/>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API Design</a:t>
            </a:r>
            <a:endParaRPr lang="zh-CN" altLang="en-US" dirty="0" smtClean="0">
              <a:solidFill>
                <a:srgbClr val="E36633"/>
              </a:solidFill>
            </a:endParaRPr>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
        <p:nvSpPr>
          <p:cNvPr id="7" name="Text Placeholder 6"/>
          <p:cNvSpPr/>
          <p:nvPr>
            <p:ph type="body" sz="quarter" idx="10"/>
          </p:nvPr>
        </p:nvSpPr>
        <p:spPr>
          <a:xfrm>
            <a:off x="821055" y="1872185"/>
            <a:ext cx="7500938" cy="4040188"/>
          </a:xfrm>
        </p:spPr>
        <p:txBody>
          <a:bodyPr/>
          <a:p>
            <a:r>
              <a:rPr lang="en-US" sz="1800"/>
              <a:t>Authentication: prefix </a:t>
            </a:r>
            <a:r>
              <a:rPr lang="en-US" sz="1800">
                <a:sym typeface="+mn-ea"/>
              </a:rPr>
              <a:t>/api/auth</a:t>
            </a:r>
            <a:endParaRPr lang="en-US" sz="1800">
              <a:sym typeface="+mn-ea"/>
            </a:endParaRPr>
          </a:p>
          <a:p>
            <a:pPr lvl="1"/>
            <a:r>
              <a:rPr lang="en-US" sz="1400">
                <a:sym typeface="+mn-ea"/>
              </a:rPr>
              <a:t>/register, /login, /login_remember</a:t>
            </a:r>
            <a:endParaRPr lang="en-US" sz="1400">
              <a:sym typeface="+mn-ea"/>
            </a:endParaRPr>
          </a:p>
          <a:p>
            <a:pPr lvl="0"/>
            <a:r>
              <a:rPr lang="en-US" sz="1800">
                <a:sym typeface="+mn-ea"/>
              </a:rPr>
              <a:t>Photo: prefix /api/storage</a:t>
            </a:r>
            <a:endParaRPr lang="en-US" sz="1800">
              <a:sym typeface="+mn-ea"/>
            </a:endParaRPr>
          </a:p>
          <a:p>
            <a:pPr lvl="1"/>
            <a:r>
              <a:rPr lang="en-US" sz="1500">
                <a:sym typeface="+mn-ea"/>
              </a:rPr>
              <a:t>/upload, /get/all, /get/{username}/{photo_name}</a:t>
            </a:r>
            <a:endParaRPr lang="en-US" sz="1500">
              <a:sym typeface="+mn-ea"/>
            </a:endParaRPr>
          </a:p>
          <a:p>
            <a:pPr lvl="0"/>
            <a:r>
              <a:rPr lang="en-US" sz="1800">
                <a:sym typeface="+mn-ea"/>
              </a:rPr>
              <a:t>User: prefix /api/profile</a:t>
            </a:r>
            <a:endParaRPr lang="en-US" sz="1800">
              <a:sym typeface="+mn-ea"/>
            </a:endParaRPr>
          </a:p>
          <a:p>
            <a:pPr lvl="1"/>
            <a:r>
              <a:rPr lang="en-US" sz="1500">
                <a:sym typeface="+mn-ea"/>
              </a:rPr>
              <a:t>/update, /reset_email, /reset_password</a:t>
            </a:r>
            <a:endParaRPr lang="en-US" sz="1500">
              <a:sym typeface="+mn-ea"/>
            </a:endParaRPr>
          </a:p>
          <a:p>
            <a:pPr lvl="0"/>
            <a:r>
              <a:rPr lang="en-US" sz="1800">
                <a:sym typeface="+mn-ea"/>
              </a:rPr>
              <a:t>Post: prefix /api/post</a:t>
            </a:r>
            <a:endParaRPr lang="en-US" sz="1800">
              <a:sym typeface="+mn-ea"/>
            </a:endParaRPr>
          </a:p>
          <a:p>
            <a:pPr lvl="1"/>
            <a:r>
              <a:rPr lang="en-US" sz="1675">
                <a:sym typeface="+mn-ea"/>
              </a:rPr>
              <a:t>/create, /update, /delete, /view/{post_id}, /view/tag/{tag}, </a:t>
            </a:r>
            <a:r>
              <a:rPr lang="en-US" sz="1675">
                <a:sym typeface="+mn-ea"/>
              </a:rPr>
              <a:t>/view/all, /comment/create, /like, /unlike</a:t>
            </a:r>
            <a:endParaRPr lang="en-US" sz="288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Infrastructure: AWS S3 Storage Buckets</a:t>
            </a:r>
            <a:endParaRPr lang="zh-CN" altLang="en-US" dirty="0" smtClean="0">
              <a:solidFill>
                <a:srgbClr val="E36633"/>
              </a:solidFill>
            </a:endParaRPr>
          </a:p>
        </p:txBody>
      </p:sp>
      <p:sp>
        <p:nvSpPr>
          <p:cNvPr id="3" name="Text Placeholder 2"/>
          <p:cNvSpPr>
            <a:spLocks noGrp="1"/>
          </p:cNvSpPr>
          <p:nvPr>
            <p:ph type="body" sz="quarter" idx="10"/>
          </p:nvPr>
        </p:nvSpPr>
        <p:spPr>
          <a:xfrm>
            <a:off x="828675" y="1610995"/>
            <a:ext cx="7404100" cy="3355340"/>
          </a:xfrm>
        </p:spPr>
        <p:txBody>
          <a:bodyPr/>
          <a:lstStyle/>
          <a:p>
            <a:pPr marL="342900" indent="-342900">
              <a:buFont typeface="Arial" panose="020B0604020202020204" pitchFamily="34" charset="0"/>
              <a:buChar char="•"/>
            </a:pPr>
            <a:r>
              <a:rPr lang="en-GB" sz="2000" dirty="0">
                <a:solidFill>
                  <a:schemeClr val="tx1"/>
                </a:solidFill>
              </a:rPr>
              <a:t>Scalability</a:t>
            </a:r>
            <a:endParaRPr lang="en-GB" sz="2000" dirty="0">
              <a:solidFill>
                <a:schemeClr val="tx1"/>
              </a:solidFill>
            </a:endParaRPr>
          </a:p>
          <a:p>
            <a:pPr marL="342900" lvl="0" indent="-342900">
              <a:buFont typeface="Arial" panose="020B0604020202020204" pitchFamily="34" charset="0"/>
              <a:buChar char="•"/>
            </a:pPr>
            <a:r>
              <a:rPr lang="en-GB" sz="2000" dirty="0">
                <a:solidFill>
                  <a:schemeClr val="tx1"/>
                </a:solidFill>
              </a:rPr>
              <a:t>Durability and High Availability</a:t>
            </a:r>
            <a:endParaRPr lang="en-GB" sz="2000" dirty="0">
              <a:solidFill>
                <a:schemeClr val="tx1"/>
              </a:solidFill>
            </a:endParaRPr>
          </a:p>
          <a:p>
            <a:pPr marL="342900" lvl="0" indent="-342900">
              <a:buFont typeface="Arial" panose="020B0604020202020204" pitchFamily="34" charset="0"/>
              <a:buChar char="•"/>
            </a:pPr>
            <a:r>
              <a:rPr lang="en-US" altLang="zh-CN" sz="2000" dirty="0">
                <a:solidFill>
                  <a:schemeClr val="tx1"/>
                </a:solidFill>
              </a:rPr>
              <a:t>Security</a:t>
            </a:r>
            <a:endParaRPr lang="en-US" altLang="zh-CN" sz="2000" dirty="0">
              <a:solidFill>
                <a:schemeClr val="tx1"/>
              </a:solidFill>
            </a:endParaRPr>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6" name="Picture 5"/>
          <p:cNvPicPr>
            <a:picLocks noChangeAspect="1"/>
          </p:cNvPicPr>
          <p:nvPr/>
        </p:nvPicPr>
        <p:blipFill>
          <a:blip r:embed="rId1"/>
          <a:stretch>
            <a:fillRect/>
          </a:stretch>
        </p:blipFill>
        <p:spPr>
          <a:xfrm>
            <a:off x="828675" y="2957195"/>
            <a:ext cx="7165975" cy="317627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Infrastructure: Altas Mongodb Clusters</a:t>
            </a:r>
            <a:endParaRPr lang="zh-CN" altLang="en-US" dirty="0" smtClean="0">
              <a:solidFill>
                <a:srgbClr val="E36633"/>
              </a:solidFill>
            </a:endParaRPr>
          </a:p>
        </p:txBody>
      </p:sp>
      <p:sp>
        <p:nvSpPr>
          <p:cNvPr id="3" name="Text Placeholder 2"/>
          <p:cNvSpPr>
            <a:spLocks noGrp="1"/>
          </p:cNvSpPr>
          <p:nvPr>
            <p:ph type="body" sz="quarter" idx="10"/>
          </p:nvPr>
        </p:nvSpPr>
        <p:spPr>
          <a:xfrm>
            <a:off x="696595" y="1641680"/>
            <a:ext cx="7500938" cy="4040188"/>
          </a:xfrm>
        </p:spPr>
        <p:txBody>
          <a:bodyPr/>
          <a:lstStyle/>
          <a:p>
            <a:pPr marL="342900" indent="-342900">
              <a:buFont typeface="Arial" panose="020B0604020202020204" pitchFamily="34" charset="0"/>
              <a:buChar char="•"/>
            </a:pPr>
            <a:r>
              <a:rPr lang="en-GB" sz="1800" dirty="0">
                <a:solidFill>
                  <a:schemeClr val="tx1"/>
                </a:solidFill>
              </a:rPr>
              <a:t>Scalability and Performance</a:t>
            </a:r>
            <a:endParaRPr lang="en-GB" sz="1800" dirty="0">
              <a:solidFill>
                <a:schemeClr val="tx1"/>
              </a:solidFill>
            </a:endParaRPr>
          </a:p>
          <a:p>
            <a:pPr marL="342900" indent="-342900">
              <a:buFont typeface="Arial" panose="020B0604020202020204" pitchFamily="34" charset="0"/>
              <a:buChar char="•"/>
            </a:pPr>
            <a:r>
              <a:rPr lang="en-GB" sz="1800" dirty="0">
                <a:solidFill>
                  <a:schemeClr val="tx1"/>
                </a:solidFill>
              </a:rPr>
              <a:t>Global Data Distribution</a:t>
            </a:r>
            <a:endParaRPr lang="en-GB" sz="1800" dirty="0">
              <a:solidFill>
                <a:schemeClr val="tx1"/>
              </a:solidFill>
            </a:endParaRPr>
          </a:p>
          <a:p>
            <a:pPr marL="342900" indent="-342900">
              <a:buFont typeface="Arial" panose="020B0604020202020204" pitchFamily="34" charset="0"/>
              <a:buChar char="•"/>
            </a:pPr>
            <a:r>
              <a:rPr lang="en-GB" sz="1800" dirty="0">
                <a:solidFill>
                  <a:schemeClr val="tx1"/>
                </a:solidFill>
              </a:rPr>
              <a:t>Real-time Monitoring and Analytics</a:t>
            </a:r>
            <a:endParaRPr lang="en-GB" sz="1800" dirty="0">
              <a:solidFill>
                <a:schemeClr val="tx1"/>
              </a:solidFill>
            </a:endParaRPr>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6" name="图片 5" descr="Screen Shot 2023-07-30 at 16.04.38"/>
          <p:cNvPicPr>
            <a:picLocks noChangeAspect="1"/>
          </p:cNvPicPr>
          <p:nvPr/>
        </p:nvPicPr>
        <p:blipFill>
          <a:blip r:embed="rId1"/>
          <a:srcRect t="12775" r="-724"/>
          <a:stretch>
            <a:fillRect/>
          </a:stretch>
        </p:blipFill>
        <p:spPr>
          <a:xfrm>
            <a:off x="428625" y="3089910"/>
            <a:ext cx="8301990" cy="304355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Infrastructure: Docker</a:t>
            </a:r>
            <a:endParaRPr lang="zh-CN" altLang="en-US" dirty="0" smtClean="0">
              <a:solidFill>
                <a:srgbClr val="E36633"/>
              </a:solidFill>
            </a:endParaRPr>
          </a:p>
        </p:txBody>
      </p:sp>
      <p:sp>
        <p:nvSpPr>
          <p:cNvPr id="3" name="Text Placeholder 2"/>
          <p:cNvSpPr>
            <a:spLocks noGrp="1"/>
          </p:cNvSpPr>
          <p:nvPr>
            <p:ph type="body" sz="quarter" idx="10"/>
          </p:nvPr>
        </p:nvSpPr>
        <p:spPr>
          <a:xfrm>
            <a:off x="821055" y="1507490"/>
            <a:ext cx="7963535" cy="4040505"/>
          </a:xfrm>
        </p:spPr>
        <p:txBody>
          <a:bodyPr/>
          <a:lstStyle/>
          <a:p>
            <a:pPr marL="342900" indent="-342900">
              <a:buFont typeface="Arial" panose="020B0604020202020204" pitchFamily="34" charset="0"/>
              <a:buChar char="•"/>
            </a:pPr>
            <a:r>
              <a:rPr lang="en-US" altLang="en-GB" sz="2000" dirty="0"/>
              <a:t>Basic </a:t>
            </a:r>
            <a:r>
              <a:rPr lang="en-US" altLang="en-GB" sz="2000" b="1" dirty="0">
                <a:solidFill>
                  <a:srgbClr val="E36633"/>
                </a:solidFill>
              </a:rPr>
              <a:t>Docker images</a:t>
            </a:r>
            <a:r>
              <a:rPr lang="en-US" altLang="en-GB" sz="2000" dirty="0"/>
              <a:t> containing all of microservices</a:t>
            </a:r>
            <a:endParaRPr lang="en-US" altLang="en-GB" sz="2000" dirty="0"/>
          </a:p>
          <a:p>
            <a:pPr marL="342900" indent="-342900">
              <a:buFont typeface="Arial" panose="020B0604020202020204" pitchFamily="34" charset="0"/>
              <a:buChar char="•"/>
            </a:pPr>
            <a:r>
              <a:rPr lang="en-US" altLang="en-GB" sz="2000" dirty="0"/>
              <a:t>Docker </a:t>
            </a:r>
            <a:r>
              <a:rPr lang="en-US" altLang="en-GB" sz="2000" b="1" dirty="0">
                <a:solidFill>
                  <a:srgbClr val="E36633"/>
                </a:solidFill>
              </a:rPr>
              <a:t>overlay network</a:t>
            </a:r>
            <a:r>
              <a:rPr lang="en-US" altLang="en-GB" sz="2000" dirty="0"/>
              <a:t> to connect all docker nodes together</a:t>
            </a:r>
            <a:endParaRPr lang="en-US" altLang="en-GB" sz="2000" dirty="0"/>
          </a:p>
          <a:p>
            <a:pPr marL="0" indent="0">
              <a:buFont typeface="Arial" panose="020B0604020202020204" pitchFamily="34" charset="0"/>
              <a:buNone/>
            </a:pPr>
            <a:endParaRPr lang="en-US" altLang="en-GB" sz="2000"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a:xfrm>
            <a:off x="7086600" y="6134336"/>
            <a:ext cx="2057400" cy="365125"/>
          </a:xfrm>
        </p:spPr>
        <p:txBody>
          <a:bodyPr/>
          <a:lstStyle/>
          <a:p>
            <a:fld id="{7D300DB9-A23F-43BD-B7EF-862D750C72E7}" type="slidenum">
              <a:rPr lang="en-IE" smtClean="0"/>
            </a:fld>
            <a:endParaRPr lang="en-IE"/>
          </a:p>
        </p:txBody>
      </p:sp>
      <p:pic>
        <p:nvPicPr>
          <p:cNvPr id="6" name="图片 5"/>
          <p:cNvPicPr>
            <a:picLocks noChangeAspect="1"/>
          </p:cNvPicPr>
          <p:nvPr/>
        </p:nvPicPr>
        <p:blipFill>
          <a:blip r:embed="rId1"/>
          <a:stretch>
            <a:fillRect/>
          </a:stretch>
        </p:blipFill>
        <p:spPr>
          <a:xfrm>
            <a:off x="828675" y="2779395"/>
            <a:ext cx="7078345" cy="347472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Infrastructure: Kubernetes</a:t>
            </a:r>
            <a:endParaRPr lang="zh-CN" altLang="en-US" dirty="0" smtClean="0">
              <a:solidFill>
                <a:srgbClr val="E36633"/>
              </a:solidFill>
            </a:endParaRPr>
          </a:p>
        </p:txBody>
      </p:sp>
      <p:sp>
        <p:nvSpPr>
          <p:cNvPr id="3" name="Text Placeholder 2"/>
          <p:cNvSpPr>
            <a:spLocks noGrp="1"/>
          </p:cNvSpPr>
          <p:nvPr>
            <p:ph type="body" sz="quarter" idx="10"/>
          </p:nvPr>
        </p:nvSpPr>
        <p:spPr>
          <a:xfrm>
            <a:off x="4441825" y="3347085"/>
            <a:ext cx="618490" cy="364490"/>
          </a:xfrm>
        </p:spPr>
        <p:txBody>
          <a:bodyPr/>
          <a:lstStyle/>
          <a:p>
            <a:pPr marL="0" indent="0">
              <a:buFont typeface="Arial" panose="020B0604020202020204" pitchFamily="34" charset="0"/>
              <a:buNone/>
            </a:pPr>
            <a:r>
              <a:rPr lang="en-US" altLang="en-GB" b="1" dirty="0">
                <a:solidFill>
                  <a:srgbClr val="E36633"/>
                </a:solidFill>
              </a:rPr>
              <a:t>VS</a:t>
            </a:r>
            <a:endParaRPr lang="en-US" altLang="en-GB" b="1" dirty="0">
              <a:solidFill>
                <a:srgbClr val="E36633"/>
              </a:solidFill>
            </a:endParaRPr>
          </a:p>
        </p:txBody>
      </p:sp>
      <p:sp>
        <p:nvSpPr>
          <p:cNvPr id="4" name="Text Placeholder 3"/>
          <p:cNvSpPr>
            <a:spLocks noGrp="1"/>
          </p:cNvSpPr>
          <p:nvPr>
            <p:ph type="body" sz="quarter" idx="11"/>
          </p:nvPr>
        </p:nvSpPr>
        <p:spPr>
          <a:xfrm>
            <a:off x="828675" y="921385"/>
            <a:ext cx="7500938" cy="276225"/>
          </a:xfrm>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9" name="Picture 8" descr="gke"/>
          <p:cNvPicPr>
            <a:picLocks noChangeAspect="1"/>
          </p:cNvPicPr>
          <p:nvPr/>
        </p:nvPicPr>
        <p:blipFill>
          <a:blip r:embed="rId1"/>
          <a:stretch>
            <a:fillRect/>
          </a:stretch>
        </p:blipFill>
        <p:spPr>
          <a:xfrm>
            <a:off x="400685" y="2451100"/>
            <a:ext cx="3533140" cy="2112645"/>
          </a:xfrm>
          <a:prstGeom prst="rect">
            <a:avLst/>
          </a:prstGeom>
        </p:spPr>
      </p:pic>
      <p:sp>
        <p:nvSpPr>
          <p:cNvPr id="10" name="Text Placeholder 2"/>
          <p:cNvSpPr>
            <a:spLocks noGrp="1"/>
          </p:cNvSpPr>
          <p:nvPr/>
        </p:nvSpPr>
        <p:spPr>
          <a:xfrm>
            <a:off x="828675" y="5201920"/>
            <a:ext cx="3281680" cy="364490"/>
          </a:xfrm>
          <a:prstGeom prst="rect">
            <a:avLst/>
          </a:prstGeom>
        </p:spPr>
        <p:txBody>
          <a:bodyPr vert="horz" lIns="0" tIns="0" rIns="0" bIns="0" rtlCol="0">
            <a:noAutofit/>
          </a:bodyPr>
          <a:lstStyle>
            <a:lvl1pPr marL="342900" indent="-342900" algn="l" defTabSz="914400" rtl="0" eaLnBrk="1" latinLnBrk="0" hangingPunct="1">
              <a:spcBef>
                <a:spcPts val="1415"/>
              </a:spcBef>
              <a:buFont typeface="Arial" panose="020B0604020202020204" pitchFamily="34" charset="0"/>
              <a:buChar char="•"/>
              <a:defRPr sz="2400" b="0" kern="1200">
                <a:solidFill>
                  <a:schemeClr val="tx1"/>
                </a:solidFill>
                <a:latin typeface="+mn-lt"/>
                <a:ea typeface="+mn-ea"/>
                <a:cs typeface="+mn-cs"/>
              </a:defRPr>
            </a:lvl1pPr>
            <a:lvl2pPr marL="631825"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2pPr>
            <a:lvl3pPr marL="89535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3pPr>
            <a:lvl4pPr marL="116840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4pPr>
            <a:lvl5pPr marL="143383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en-GB" sz="2000" b="1" dirty="0">
                <a:solidFill>
                  <a:srgbClr val="E36633"/>
                </a:solidFill>
              </a:rPr>
              <a:t>Google Kubenetes engine</a:t>
            </a:r>
            <a:endParaRPr lang="en-US" altLang="en-GB" sz="2000" b="1" dirty="0">
              <a:solidFill>
                <a:srgbClr val="E36633"/>
              </a:solidFill>
            </a:endParaRPr>
          </a:p>
        </p:txBody>
      </p:sp>
      <p:pic>
        <p:nvPicPr>
          <p:cNvPr id="13" name="Picture 12" descr="minikube"/>
          <p:cNvPicPr>
            <a:picLocks noChangeAspect="1"/>
          </p:cNvPicPr>
          <p:nvPr/>
        </p:nvPicPr>
        <p:blipFill>
          <a:blip r:embed="rId2"/>
          <a:stretch>
            <a:fillRect/>
          </a:stretch>
        </p:blipFill>
        <p:spPr>
          <a:xfrm>
            <a:off x="5060315" y="2451100"/>
            <a:ext cx="3725545" cy="1955800"/>
          </a:xfrm>
          <a:prstGeom prst="rect">
            <a:avLst/>
          </a:prstGeom>
        </p:spPr>
      </p:pic>
      <p:sp>
        <p:nvSpPr>
          <p:cNvPr id="16" name="Text Placeholder 2"/>
          <p:cNvSpPr>
            <a:spLocks noGrp="1"/>
          </p:cNvSpPr>
          <p:nvPr/>
        </p:nvSpPr>
        <p:spPr>
          <a:xfrm>
            <a:off x="6606540" y="5201920"/>
            <a:ext cx="1226185" cy="297815"/>
          </a:xfrm>
          <a:prstGeom prst="rect">
            <a:avLst/>
          </a:prstGeom>
        </p:spPr>
        <p:txBody>
          <a:bodyPr vert="horz" lIns="0" tIns="0" rIns="0" bIns="0" rtlCol="0">
            <a:noAutofit/>
          </a:bodyPr>
          <a:lstStyle>
            <a:lvl1pPr marL="342900" indent="-342900" algn="l" defTabSz="914400" rtl="0" eaLnBrk="1" latinLnBrk="0" hangingPunct="1">
              <a:spcBef>
                <a:spcPts val="1415"/>
              </a:spcBef>
              <a:buFont typeface="Arial" panose="020B0604020202020204" pitchFamily="34" charset="0"/>
              <a:buChar char="•"/>
              <a:defRPr sz="2400" b="0" kern="1200">
                <a:solidFill>
                  <a:schemeClr val="tx1"/>
                </a:solidFill>
                <a:latin typeface="+mn-lt"/>
                <a:ea typeface="+mn-ea"/>
                <a:cs typeface="+mn-cs"/>
              </a:defRPr>
            </a:lvl1pPr>
            <a:lvl2pPr marL="631825"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2pPr>
            <a:lvl3pPr marL="89535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3pPr>
            <a:lvl4pPr marL="116840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4pPr>
            <a:lvl5pPr marL="143383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en-GB" sz="2000" b="1" dirty="0">
                <a:solidFill>
                  <a:srgbClr val="E36633"/>
                </a:solidFill>
              </a:rPr>
              <a:t>minikube</a:t>
            </a:r>
            <a:endParaRPr lang="en-US" altLang="en-GB" sz="2000" b="1" dirty="0">
              <a:solidFill>
                <a:srgbClr val="E36633"/>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Infrastructure: Minikube</a:t>
            </a:r>
            <a:endParaRPr lang="zh-CN" altLang="en-US" dirty="0" smtClean="0">
              <a:solidFill>
                <a:srgbClr val="E36633"/>
              </a:solidFill>
            </a:endParaRPr>
          </a:p>
        </p:txBody>
      </p:sp>
      <p:sp>
        <p:nvSpPr>
          <p:cNvPr id="4" name="Text Placeholder 3"/>
          <p:cNvSpPr>
            <a:spLocks noGrp="1"/>
          </p:cNvSpPr>
          <p:nvPr>
            <p:ph type="body" sz="quarter" idx="11"/>
          </p:nvPr>
        </p:nvSpPr>
        <p:spPr>
          <a:xfrm>
            <a:off x="828675" y="921385"/>
            <a:ext cx="7500938" cy="276225"/>
          </a:xfrm>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
        <p:nvSpPr>
          <p:cNvPr id="6" name="Text Placeholder 5"/>
          <p:cNvSpPr/>
          <p:nvPr>
            <p:ph type="body" sz="quarter" idx="10"/>
          </p:nvPr>
        </p:nvSpPr>
        <p:spPr/>
        <p:txBody>
          <a:bodyPr/>
          <a:p>
            <a:pPr marL="0" indent="0">
              <a:buNone/>
            </a:pPr>
            <a:endParaRPr lang="en-US"/>
          </a:p>
        </p:txBody>
      </p:sp>
      <p:pic>
        <p:nvPicPr>
          <p:cNvPr id="7" name="Picture 6"/>
          <p:cNvPicPr>
            <a:picLocks noChangeAspect="1"/>
          </p:cNvPicPr>
          <p:nvPr/>
        </p:nvPicPr>
        <p:blipFill>
          <a:blip r:embed="rId1"/>
          <a:stretch>
            <a:fillRect/>
          </a:stretch>
        </p:blipFill>
        <p:spPr>
          <a:xfrm>
            <a:off x="0" y="1335405"/>
            <a:ext cx="9144000" cy="418655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Infrastructure: Minikube</a:t>
            </a:r>
            <a:endParaRPr lang="zh-CN" altLang="en-US" dirty="0" smtClean="0">
              <a:solidFill>
                <a:srgbClr val="E36633"/>
              </a:solidFill>
            </a:endParaRPr>
          </a:p>
        </p:txBody>
      </p:sp>
      <p:sp>
        <p:nvSpPr>
          <p:cNvPr id="4" name="Text Placeholder 3"/>
          <p:cNvSpPr>
            <a:spLocks noGrp="1"/>
          </p:cNvSpPr>
          <p:nvPr>
            <p:ph type="body" sz="quarter" idx="11"/>
          </p:nvPr>
        </p:nvSpPr>
        <p:spPr>
          <a:xfrm>
            <a:off x="828675" y="921385"/>
            <a:ext cx="7500938" cy="276225"/>
          </a:xfrm>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8" name="Picture 7"/>
          <p:cNvPicPr>
            <a:picLocks noChangeAspect="1"/>
          </p:cNvPicPr>
          <p:nvPr/>
        </p:nvPicPr>
        <p:blipFill>
          <a:blip r:embed="rId1"/>
          <a:stretch>
            <a:fillRect/>
          </a:stretch>
        </p:blipFill>
        <p:spPr>
          <a:xfrm>
            <a:off x="339725" y="1651635"/>
            <a:ext cx="8479790" cy="45339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Deep learning: Face-api.js</a:t>
            </a:r>
            <a:endParaRPr lang="zh-CN" altLang="en-US" dirty="0" smtClean="0">
              <a:solidFill>
                <a:srgbClr val="E36633"/>
              </a:solidFill>
            </a:endParaRPr>
          </a:p>
        </p:txBody>
      </p:sp>
      <p:sp>
        <p:nvSpPr>
          <p:cNvPr id="4" name="Text Placeholder 3"/>
          <p:cNvSpPr>
            <a:spLocks noGrp="1"/>
          </p:cNvSpPr>
          <p:nvPr>
            <p:ph type="body" sz="quarter" idx="11"/>
          </p:nvPr>
        </p:nvSpPr>
        <p:spPr>
          <a:xfrm>
            <a:off x="828675" y="921385"/>
            <a:ext cx="7500938" cy="276225"/>
          </a:xfrm>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
        <p:nvSpPr>
          <p:cNvPr id="8" name="Text Placeholder 2"/>
          <p:cNvSpPr>
            <a:spLocks noGrp="1"/>
          </p:cNvSpPr>
          <p:nvPr/>
        </p:nvSpPr>
        <p:spPr>
          <a:xfrm>
            <a:off x="828675" y="1662430"/>
            <a:ext cx="7404100" cy="3355340"/>
          </a:xfrm>
          <a:prstGeom prst="rect">
            <a:avLst/>
          </a:prstGeom>
        </p:spPr>
        <p:txBody>
          <a:bodyPr vert="horz" lIns="0" tIns="0" rIns="0" bIns="0" rtlCol="0">
            <a:noAutofit/>
          </a:bodyPr>
          <a:lstStyle>
            <a:lvl1pPr marL="342900" indent="-342900" algn="l" defTabSz="914400" rtl="0" eaLnBrk="1" latinLnBrk="0" hangingPunct="1">
              <a:spcBef>
                <a:spcPts val="1415"/>
              </a:spcBef>
              <a:buFont typeface="Arial" panose="020B0604020202020204" pitchFamily="34" charset="0"/>
              <a:buChar char="•"/>
              <a:defRPr sz="2400" b="0" kern="1200">
                <a:solidFill>
                  <a:schemeClr val="tx1"/>
                </a:solidFill>
                <a:latin typeface="+mn-lt"/>
                <a:ea typeface="+mn-ea"/>
                <a:cs typeface="+mn-cs"/>
              </a:defRPr>
            </a:lvl1pPr>
            <a:lvl2pPr marL="631825"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2pPr>
            <a:lvl3pPr marL="89535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3pPr>
            <a:lvl4pPr marL="116840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4pPr>
            <a:lvl5pPr marL="1433830" indent="-342900" algn="l" defTabSz="914400" rtl="0" eaLnBrk="1" latinLnBrk="0" hangingPunct="1">
              <a:spcBef>
                <a:spcPts val="1135"/>
              </a:spcBef>
              <a:buClr>
                <a:schemeClr val="tx2"/>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altLang="zh-CN" sz="2000" dirty="0">
                <a:solidFill>
                  <a:schemeClr val="tx1"/>
                </a:solidFill>
              </a:rPr>
              <a:t>Real-time webcam video stream</a:t>
            </a:r>
            <a:endParaRPr lang="en-US" altLang="zh-CN" sz="1665" dirty="0">
              <a:solidFill>
                <a:schemeClr val="tx1"/>
              </a:solidFill>
            </a:endParaRPr>
          </a:p>
          <a:p>
            <a:pPr marL="342900" indent="-342900">
              <a:buFont typeface="Arial" panose="020B0604020202020204" pitchFamily="34" charset="0"/>
              <a:buChar char="•"/>
            </a:pPr>
            <a:r>
              <a:rPr lang="en-US" altLang="zh-CN" sz="2000" dirty="0">
                <a:solidFill>
                  <a:schemeClr val="tx1"/>
                </a:solidFill>
              </a:rPr>
              <a:t>Face Detection</a:t>
            </a:r>
            <a:endParaRPr lang="en-US" altLang="zh-CN" sz="2000" dirty="0">
              <a:solidFill>
                <a:schemeClr val="tx1"/>
              </a:solidFill>
            </a:endParaRPr>
          </a:p>
          <a:p>
            <a:pPr marL="342900" indent="-342900">
              <a:buFont typeface="Arial" panose="020B0604020202020204" pitchFamily="34" charset="0"/>
              <a:buChar char="•"/>
            </a:pPr>
            <a:r>
              <a:rPr lang="en-US" altLang="zh-CN" sz="2000" dirty="0">
                <a:solidFill>
                  <a:schemeClr val="tx1"/>
                </a:solidFill>
              </a:rPr>
              <a:t>Facial Expression Analysis</a:t>
            </a:r>
            <a:endParaRPr lang="en-US" altLang="zh-CN" sz="2000" dirty="0">
              <a:solidFill>
                <a:schemeClr val="tx1"/>
              </a:solidFill>
            </a:endParaRPr>
          </a:p>
          <a:p>
            <a:pPr marL="342900" indent="-342900">
              <a:buFont typeface="Arial" panose="020B0604020202020204" pitchFamily="34" charset="0"/>
              <a:buChar char="•"/>
            </a:pPr>
            <a:r>
              <a:rPr lang="en-US" altLang="zh-CN" sz="2000" dirty="0">
                <a:solidFill>
                  <a:schemeClr val="tx1"/>
                </a:solidFill>
              </a:rPr>
              <a:t>+ </a:t>
            </a:r>
            <a:r>
              <a:rPr lang="zh-CN" altLang="en-US" sz="2000" dirty="0">
                <a:solidFill>
                  <a:schemeClr val="tx1"/>
                </a:solidFill>
              </a:rPr>
              <a:t>一张图我</a:t>
            </a:r>
            <a:r>
              <a:rPr lang="zh-CN" altLang="en-US" sz="2000" dirty="0">
                <a:solidFill>
                  <a:schemeClr val="tx1"/>
                </a:solidFill>
              </a:rPr>
              <a:t>微笑</a:t>
            </a:r>
            <a:endParaRPr lang="zh-CN" altLang="en-US" sz="2000" dirty="0">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6633"/>
                </a:solidFill>
              </a:rPr>
              <a:t>Background</a:t>
            </a:r>
            <a:endParaRPr lang="en-GB" dirty="0" smtClean="0">
              <a:solidFill>
                <a:srgbClr val="E36633"/>
              </a:solidFill>
            </a:endParaRPr>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4" name="图片 3"/>
          <p:cNvPicPr>
            <a:picLocks noChangeAspect="1"/>
          </p:cNvPicPr>
          <p:nvPr/>
        </p:nvPicPr>
        <p:blipFill>
          <a:blip r:embed="rId1"/>
          <a:stretch>
            <a:fillRect/>
          </a:stretch>
        </p:blipFill>
        <p:spPr>
          <a:xfrm>
            <a:off x="2781300" y="2811145"/>
            <a:ext cx="3466465" cy="2307590"/>
          </a:xfrm>
          <a:prstGeom prst="rect">
            <a:avLst/>
          </a:prstGeom>
        </p:spPr>
      </p:pic>
      <p:pic>
        <p:nvPicPr>
          <p:cNvPr id="7" name="图片 6"/>
          <p:cNvPicPr>
            <a:picLocks noChangeAspect="1"/>
          </p:cNvPicPr>
          <p:nvPr/>
        </p:nvPicPr>
        <p:blipFill>
          <a:blip r:embed="rId2"/>
          <a:stretch>
            <a:fillRect/>
          </a:stretch>
        </p:blipFill>
        <p:spPr>
          <a:xfrm>
            <a:off x="353695" y="2313305"/>
            <a:ext cx="2091690" cy="3020695"/>
          </a:xfrm>
          <a:prstGeom prst="rect">
            <a:avLst/>
          </a:prstGeom>
        </p:spPr>
      </p:pic>
      <p:pic>
        <p:nvPicPr>
          <p:cNvPr id="8" name="图片 7"/>
          <p:cNvPicPr>
            <a:picLocks noChangeAspect="1"/>
          </p:cNvPicPr>
          <p:nvPr/>
        </p:nvPicPr>
        <p:blipFill>
          <a:blip r:embed="rId3"/>
          <a:stretch>
            <a:fillRect/>
          </a:stretch>
        </p:blipFill>
        <p:spPr>
          <a:xfrm>
            <a:off x="6583680" y="2596515"/>
            <a:ext cx="2040255" cy="2737485"/>
          </a:xfrm>
          <a:prstGeom prst="rect">
            <a:avLst/>
          </a:prstGeo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pPr marL="0" indent="0">
              <a:buNone/>
            </a:pPr>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
        <p:nvSpPr>
          <p:cNvPr id="8" name="Title 7"/>
          <p:cNvSpPr>
            <a:spLocks noGrp="1"/>
          </p:cNvSpPr>
          <p:nvPr>
            <p:ph type="title"/>
          </p:nvPr>
        </p:nvSpPr>
        <p:spPr>
          <a:xfrm>
            <a:off x="284480" y="353060"/>
            <a:ext cx="8937625" cy="561340"/>
          </a:xfrm>
        </p:spPr>
        <p:txBody>
          <a:bodyPr/>
          <a:lstStyle/>
          <a:p>
            <a:r>
              <a:rPr lang="en-US" altLang="en-GB" dirty="0" smtClean="0">
                <a:solidFill>
                  <a:srgbClr val="E36633"/>
                </a:solidFill>
              </a:rPr>
              <a:t>Deep Learning: Dataset and Model</a:t>
            </a:r>
            <a:endParaRPr lang="en-US" altLang="en-GB" dirty="0" smtClean="0">
              <a:solidFill>
                <a:srgbClr val="E36633"/>
              </a:solidFill>
            </a:endParaRPr>
          </a:p>
        </p:txBody>
      </p:sp>
      <p:sp>
        <p:nvSpPr>
          <p:cNvPr id="10" name="Text Box 9"/>
          <p:cNvSpPr txBox="1"/>
          <p:nvPr/>
        </p:nvSpPr>
        <p:spPr>
          <a:xfrm>
            <a:off x="414020" y="1769110"/>
            <a:ext cx="5683250" cy="1476375"/>
          </a:xfrm>
          <a:prstGeom prst="rect">
            <a:avLst/>
          </a:prstGeom>
          <a:noFill/>
        </p:spPr>
        <p:txBody>
          <a:bodyPr wrap="none" rtlCol="0">
            <a:spAutoFit/>
          </a:bodyPr>
          <a:p>
            <a:pPr algn="l"/>
            <a:r>
              <a:rPr lang="en-US"/>
              <a:t>Training Dataset: Fer2013, Jaffe and CK+</a:t>
            </a:r>
            <a:endParaRPr lang="en-US"/>
          </a:p>
          <a:p>
            <a:pPr algn="l"/>
            <a:endParaRPr lang="en-US"/>
          </a:p>
          <a:p>
            <a:pPr algn="l"/>
            <a:r>
              <a:rPr lang="en-US"/>
              <a:t>Face Detect: Google BlazeFace Algorithm</a:t>
            </a:r>
            <a:endParaRPr lang="en-US"/>
          </a:p>
          <a:p>
            <a:pPr algn="l"/>
            <a:endParaRPr lang="en-US"/>
          </a:p>
          <a:p>
            <a:pPr algn="l"/>
            <a:r>
              <a:rPr lang="en-US" altLang="zh-CN">
                <a:ea typeface="SimSun" charset="0"/>
              </a:rPr>
              <a:t>Feature Extraction and Classification: Traditional CNN</a:t>
            </a:r>
            <a:endParaRPr lang="en-US" altLang="zh-CN">
              <a:ea typeface="SimSun" charset="0"/>
            </a:endParaRPr>
          </a:p>
        </p:txBody>
      </p:sp>
      <p:pic>
        <p:nvPicPr>
          <p:cNvPr id="12" name="Picture 11"/>
          <p:cNvPicPr>
            <a:picLocks noChangeAspect="1"/>
          </p:cNvPicPr>
          <p:nvPr/>
        </p:nvPicPr>
        <p:blipFill>
          <a:blip r:embed="rId1"/>
          <a:stretch>
            <a:fillRect/>
          </a:stretch>
        </p:blipFill>
        <p:spPr>
          <a:xfrm>
            <a:off x="414020" y="3434715"/>
            <a:ext cx="7679055" cy="269875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pPr marL="0" indent="0">
              <a:buNone/>
            </a:pPr>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
        <p:nvSpPr>
          <p:cNvPr id="8" name="Title 7"/>
          <p:cNvSpPr>
            <a:spLocks noGrp="1"/>
          </p:cNvSpPr>
          <p:nvPr>
            <p:ph type="title"/>
          </p:nvPr>
        </p:nvSpPr>
        <p:spPr>
          <a:xfrm>
            <a:off x="284480" y="353060"/>
            <a:ext cx="8937625" cy="561340"/>
          </a:xfrm>
        </p:spPr>
        <p:txBody>
          <a:bodyPr/>
          <a:lstStyle/>
          <a:p>
            <a:r>
              <a:rPr lang="en-US" altLang="en-GB" dirty="0" smtClean="0">
                <a:solidFill>
                  <a:srgbClr val="E36633"/>
                </a:solidFill>
              </a:rPr>
              <a:t>Deep Learning: Training</a:t>
            </a:r>
            <a:endParaRPr lang="en-US" altLang="en-GB" dirty="0" smtClean="0">
              <a:solidFill>
                <a:srgbClr val="E36633"/>
              </a:solidFill>
            </a:endParaRPr>
          </a:p>
        </p:txBody>
      </p:sp>
      <p:pic>
        <p:nvPicPr>
          <p:cNvPr id="11" name="Picture 10"/>
          <p:cNvPicPr>
            <a:picLocks noChangeAspect="1"/>
          </p:cNvPicPr>
          <p:nvPr/>
        </p:nvPicPr>
        <p:blipFill>
          <a:blip r:embed="rId1"/>
          <a:stretch>
            <a:fillRect/>
          </a:stretch>
        </p:blipFill>
        <p:spPr>
          <a:xfrm>
            <a:off x="137795" y="2015490"/>
            <a:ext cx="8518525" cy="340741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Project Structure</a:t>
            </a:r>
            <a:endParaRPr lang="en-US" altLang="en-GB" dirty="0" smtClean="0">
              <a:solidFill>
                <a:srgbClr val="E36633"/>
              </a:solidFill>
            </a:endParaRPr>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3" name="Picture 2" descr="未命名文件 (4)"/>
          <p:cNvPicPr>
            <a:picLocks noChangeAspect="1"/>
          </p:cNvPicPr>
          <p:nvPr/>
        </p:nvPicPr>
        <p:blipFill>
          <a:blip r:embed="rId1"/>
          <a:stretch>
            <a:fillRect/>
          </a:stretch>
        </p:blipFill>
        <p:spPr>
          <a:xfrm>
            <a:off x="2322195" y="1478280"/>
            <a:ext cx="4514215" cy="48895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6633"/>
                </a:solidFill>
              </a:rPr>
              <a:t>Demo</a:t>
            </a:r>
            <a:r>
              <a:rPr lang="en-US" altLang="en-GB" dirty="0" smtClean="0">
                <a:solidFill>
                  <a:srgbClr val="E36633"/>
                </a:solidFill>
              </a:rPr>
              <a:t>: Authentication</a:t>
            </a:r>
            <a:endParaRPr lang="en-US" altLang="en-GB" dirty="0" smtClean="0">
              <a:solidFill>
                <a:srgbClr val="E36633"/>
              </a:solidFill>
              <a:ea typeface="SimSun" charset="0"/>
            </a:endParaRPr>
          </a:p>
        </p:txBody>
      </p:sp>
      <p:sp>
        <p:nvSpPr>
          <p:cNvPr id="3" name="Text Placeholder 2"/>
          <p:cNvSpPr>
            <a:spLocks noGrp="1"/>
          </p:cNvSpPr>
          <p:nvPr>
            <p:ph type="body" sz="quarter" idx="10"/>
          </p:nvPr>
        </p:nvSpPr>
        <p:spPr/>
        <p:txBody>
          <a:bodyPr/>
          <a:lstStyle/>
          <a:p>
            <a:endParaRPr lang="en-GB"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6633"/>
                </a:solidFill>
              </a:rPr>
              <a:t>Demo</a:t>
            </a:r>
            <a:r>
              <a:rPr lang="en-US" altLang="en-GB" dirty="0" smtClean="0">
                <a:solidFill>
                  <a:srgbClr val="E36633"/>
                </a:solidFill>
              </a:rPr>
              <a:t>: Automatically detect smile</a:t>
            </a:r>
            <a:endParaRPr lang="en-US" altLang="en-GB" dirty="0" smtClean="0">
              <a:solidFill>
                <a:srgbClr val="E36633"/>
              </a:solidFill>
              <a:ea typeface="SimSun" charset="0"/>
            </a:endParaRPr>
          </a:p>
        </p:txBody>
      </p:sp>
      <p:sp>
        <p:nvSpPr>
          <p:cNvPr id="3" name="Text Placeholder 2"/>
          <p:cNvSpPr>
            <a:spLocks noGrp="1"/>
          </p:cNvSpPr>
          <p:nvPr>
            <p:ph type="body" sz="quarter" idx="10"/>
          </p:nvPr>
        </p:nvSpPr>
        <p:spPr/>
        <p:txBody>
          <a:bodyPr/>
          <a:lstStyle/>
          <a:p>
            <a:endParaRPr lang="en-GB"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GB"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
        <p:nvSpPr>
          <p:cNvPr id="7" name="Title 1"/>
          <p:cNvSpPr>
            <a:spLocks noGrp="1"/>
          </p:cNvSpPr>
          <p:nvPr>
            <p:ph type="title"/>
          </p:nvPr>
        </p:nvSpPr>
        <p:spPr/>
        <p:txBody>
          <a:bodyPr/>
          <a:lstStyle/>
          <a:p>
            <a:r>
              <a:rPr lang="en-GB" dirty="0" smtClean="0">
                <a:solidFill>
                  <a:srgbClr val="E36633"/>
                </a:solidFill>
              </a:rPr>
              <a:t>Demo</a:t>
            </a:r>
            <a:r>
              <a:rPr lang="en-US" altLang="en-GB" dirty="0" smtClean="0">
                <a:solidFill>
                  <a:srgbClr val="E36633"/>
                </a:solidFill>
              </a:rPr>
              <a:t>: Detect other expressions</a:t>
            </a:r>
            <a:endParaRPr lang="en-US" altLang="en-GB" dirty="0" smtClean="0">
              <a:solidFill>
                <a:srgbClr val="E36633"/>
              </a:solidFill>
              <a:ea typeface="SimSun"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6633"/>
                </a:solidFill>
              </a:rPr>
              <a:t>Demo</a:t>
            </a:r>
            <a:r>
              <a:rPr lang="en-US" altLang="en-GB" dirty="0" smtClean="0">
                <a:solidFill>
                  <a:srgbClr val="E36633"/>
                </a:solidFill>
              </a:rPr>
              <a:t>: Photo Sync</a:t>
            </a:r>
            <a:endParaRPr lang="en-US" altLang="en-GB" dirty="0" smtClean="0">
              <a:solidFill>
                <a:srgbClr val="E36633"/>
              </a:solidFill>
              <a:ea typeface="SimSun" charset="0"/>
            </a:endParaRPr>
          </a:p>
        </p:txBody>
      </p:sp>
      <p:sp>
        <p:nvSpPr>
          <p:cNvPr id="3" name="Text Placeholder 2"/>
          <p:cNvSpPr>
            <a:spLocks noGrp="1"/>
          </p:cNvSpPr>
          <p:nvPr>
            <p:ph type="body" sz="quarter" idx="10"/>
          </p:nvPr>
        </p:nvSpPr>
        <p:spPr/>
        <p:txBody>
          <a:bodyPr/>
          <a:lstStyle/>
          <a:p>
            <a:endParaRPr lang="en-GB"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6633"/>
                </a:solidFill>
              </a:rPr>
              <a:t>Demo</a:t>
            </a:r>
            <a:r>
              <a:rPr lang="en-US" altLang="en-GB" dirty="0" smtClean="0">
                <a:solidFill>
                  <a:srgbClr val="E36633"/>
                </a:solidFill>
              </a:rPr>
              <a:t>: Post Bar</a:t>
            </a:r>
            <a:endParaRPr lang="en-US" altLang="en-GB" dirty="0" smtClean="0">
              <a:solidFill>
                <a:srgbClr val="E36633"/>
              </a:solidFill>
              <a:ea typeface="SimSun" charset="0"/>
            </a:endParaRPr>
          </a:p>
        </p:txBody>
      </p:sp>
      <p:sp>
        <p:nvSpPr>
          <p:cNvPr id="3" name="Text Placeholder 2"/>
          <p:cNvSpPr>
            <a:spLocks noGrp="1"/>
          </p:cNvSpPr>
          <p:nvPr>
            <p:ph type="body" sz="quarter" idx="10"/>
          </p:nvPr>
        </p:nvSpPr>
        <p:spPr/>
        <p:txBody>
          <a:bodyPr/>
          <a:lstStyle/>
          <a:p>
            <a:endParaRPr lang="en-GB"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Test</a:t>
            </a:r>
            <a:endParaRPr lang="en-US" altLang="en-GB" dirty="0" smtClean="0">
              <a:solidFill>
                <a:srgbClr val="E36633"/>
              </a:solidFill>
            </a:endParaRPr>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6633"/>
                </a:solidFill>
              </a:rPr>
              <a:t>Conclusion</a:t>
            </a:r>
            <a:endParaRPr lang="en-GB" dirty="0" smtClean="0">
              <a:solidFill>
                <a:srgbClr val="E36633"/>
              </a:solidFill>
            </a:endParaRPr>
          </a:p>
        </p:txBody>
      </p:sp>
      <p:sp>
        <p:nvSpPr>
          <p:cNvPr id="3" name="Text Placeholder 2"/>
          <p:cNvSpPr>
            <a:spLocks noGrp="1"/>
          </p:cNvSpPr>
          <p:nvPr>
            <p:ph type="body" sz="quarter" idx="10"/>
          </p:nvPr>
        </p:nvSpPr>
        <p:spPr>
          <a:xfrm>
            <a:off x="828675" y="1641475"/>
            <a:ext cx="8023225" cy="4040505"/>
          </a:xfrm>
        </p:spPr>
        <p:txBody>
          <a:bodyPr/>
          <a:lstStyle/>
          <a:p>
            <a:pPr algn="l">
              <a:buFont typeface="Arial" panose="020B0604020202020204" pitchFamily="34" charset="0"/>
              <a:buChar char="•"/>
            </a:pPr>
            <a:r>
              <a:rPr lang="en-US" sz="2000" dirty="0">
                <a:effectLst/>
                <a:latin typeface="Söhne"/>
                <a:sym typeface="+mn-ea"/>
              </a:rPr>
              <a:t>Frontend: </a:t>
            </a:r>
            <a:endParaRPr lang="en-US" sz="2000" dirty="0">
              <a:effectLst/>
              <a:latin typeface="Söhne"/>
              <a:sym typeface="+mn-ea"/>
            </a:endParaRPr>
          </a:p>
          <a:p>
            <a:pPr lvl="1" algn="l">
              <a:buFont typeface="Arial" panose="020B0604020202020204" pitchFamily="34" charset="0"/>
              <a:buChar char="•"/>
            </a:pPr>
            <a:r>
              <a:rPr lang="en-US" sz="1665" dirty="0">
                <a:effectLst/>
                <a:latin typeface="Söhne"/>
                <a:sym typeface="+mn-ea"/>
              </a:rPr>
              <a:t>Ionic: Build cross-platform mobile applications for web/android/</a:t>
            </a:r>
            <a:r>
              <a:rPr lang="en-US" sz="1665" dirty="0">
                <a:effectLst/>
                <a:latin typeface="Söhne"/>
                <a:sym typeface="+mn-ea"/>
              </a:rPr>
              <a:t>iOS, etc.</a:t>
            </a:r>
            <a:endParaRPr lang="en-US" sz="1665" dirty="0">
              <a:effectLst/>
              <a:latin typeface="Söhne"/>
              <a:sym typeface="+mn-ea"/>
            </a:endParaRPr>
          </a:p>
          <a:p>
            <a:pPr lvl="1" algn="l">
              <a:buFont typeface="Arial" panose="020B0604020202020204" pitchFamily="34" charset="0"/>
              <a:buChar char="•"/>
            </a:pPr>
            <a:r>
              <a:rPr lang="en-US" sz="1665" dirty="0">
                <a:effectLst/>
                <a:latin typeface="Söhne"/>
                <a:sym typeface="+mn-ea"/>
              </a:rPr>
              <a:t>TypeScript: A strongly typed programming language based on JavaScript, better tooling at any scale.</a:t>
            </a:r>
            <a:endParaRPr lang="en-US" sz="1665" dirty="0">
              <a:effectLst/>
              <a:latin typeface="Söhne"/>
              <a:sym typeface="+mn-ea"/>
            </a:endParaRPr>
          </a:p>
          <a:p>
            <a:pPr algn="l">
              <a:buFont typeface="Arial" panose="020B0604020202020204" pitchFamily="34" charset="0"/>
              <a:buChar char="•"/>
            </a:pPr>
            <a:r>
              <a:rPr lang="en-US" sz="2000" dirty="0">
                <a:effectLst/>
                <a:latin typeface="Söhne"/>
                <a:sym typeface="+mn-ea"/>
              </a:rPr>
              <a:t>Backend: </a:t>
            </a:r>
            <a:endParaRPr lang="en-US" sz="2000" dirty="0">
              <a:effectLst/>
              <a:latin typeface="Söhne"/>
              <a:sym typeface="+mn-ea"/>
            </a:endParaRPr>
          </a:p>
          <a:p>
            <a:pPr lvl="1" algn="l">
              <a:buFont typeface="Arial" panose="020B0604020202020204" pitchFamily="34" charset="0"/>
              <a:buChar char="•"/>
            </a:pPr>
            <a:r>
              <a:rPr lang="en-US" sz="1665" dirty="0">
                <a:effectLst/>
                <a:latin typeface="Söhne"/>
                <a:sym typeface="+mn-ea"/>
              </a:rPr>
              <a:t>Spring Boot: Develop Restful API</a:t>
            </a:r>
            <a:endParaRPr lang="en-US" sz="1665" dirty="0">
              <a:effectLst/>
              <a:latin typeface="Söhne"/>
              <a:sym typeface="+mn-ea"/>
            </a:endParaRPr>
          </a:p>
          <a:p>
            <a:pPr lvl="1" algn="l">
              <a:buFont typeface="Arial" panose="020B0604020202020204" pitchFamily="34" charset="0"/>
              <a:buChar char="•"/>
            </a:pPr>
            <a:r>
              <a:rPr lang="en-US" sz="1665" dirty="0">
                <a:effectLst/>
                <a:latin typeface="Söhne"/>
                <a:sym typeface="+mn-ea"/>
              </a:rPr>
              <a:t>Spring Cloud: Implement microservices</a:t>
            </a:r>
            <a:endParaRPr lang="en-US" sz="1665" dirty="0">
              <a:effectLst/>
              <a:latin typeface="Söhne"/>
              <a:sym typeface="+mn-ea"/>
            </a:endParaRPr>
          </a:p>
          <a:p>
            <a:pPr lvl="1" algn="l">
              <a:buFont typeface="Arial" panose="020B0604020202020204" pitchFamily="34" charset="0"/>
              <a:buChar char="•"/>
            </a:pPr>
            <a:r>
              <a:rPr lang="en-US" sz="1665" dirty="0">
                <a:effectLst/>
                <a:latin typeface="Söhne"/>
                <a:sym typeface="+mn-ea"/>
              </a:rPr>
              <a:t>Kubenetes: Container orchestration</a:t>
            </a:r>
            <a:endParaRPr lang="en-US" sz="1665" dirty="0">
              <a:effectLst/>
              <a:latin typeface="Söhne"/>
              <a:sym typeface="+mn-ea"/>
            </a:endParaRPr>
          </a:p>
          <a:p>
            <a:pPr lvl="1" algn="l">
              <a:buFont typeface="Arial" panose="020B0604020202020204" pitchFamily="34" charset="0"/>
              <a:buChar char="•"/>
            </a:pPr>
            <a:r>
              <a:rPr lang="en-US" sz="1665" dirty="0">
                <a:effectLst/>
                <a:latin typeface="Söhne"/>
                <a:sym typeface="+mn-ea"/>
              </a:rPr>
              <a:t>AWS S3: Cloud db for multimedia file</a:t>
            </a:r>
            <a:endParaRPr lang="en-US" sz="1665" dirty="0">
              <a:effectLst/>
              <a:latin typeface="Söhne"/>
              <a:sym typeface="+mn-ea"/>
            </a:endParaRPr>
          </a:p>
          <a:p>
            <a:pPr lvl="1" algn="l">
              <a:buFont typeface="Arial" panose="020B0604020202020204" pitchFamily="34" charset="0"/>
              <a:buChar char="•"/>
            </a:pPr>
            <a:r>
              <a:rPr lang="en-US" sz="1665" dirty="0">
                <a:effectLst/>
                <a:latin typeface="Söhne"/>
                <a:sym typeface="+mn-ea"/>
              </a:rPr>
              <a:t>Face-api.js: Facial expressions recognization</a:t>
            </a:r>
            <a:endParaRPr lang="en-US" sz="1665" dirty="0">
              <a:effectLst/>
              <a:latin typeface="Söhne"/>
              <a:sym typeface="+mn-ea"/>
            </a:endParaRPr>
          </a:p>
          <a:p>
            <a:pPr lvl="1" algn="l">
              <a:buFont typeface="Arial" panose="020B0604020202020204" pitchFamily="34" charset="0"/>
              <a:buChar char="•"/>
            </a:pPr>
            <a:r>
              <a:rPr lang="en-US" altLang="en-GB" sz="1600" dirty="0"/>
              <a:t>MongoDB: Nosql db for user, post and comment data storage</a:t>
            </a:r>
            <a:endParaRPr lang="en-US" altLang="en-GB" sz="1600" dirty="0"/>
          </a:p>
          <a:p>
            <a:pPr lvl="1" algn="l">
              <a:buFont typeface="Arial" panose="020B0604020202020204" pitchFamily="34" charset="0"/>
              <a:buChar char="•"/>
            </a:pPr>
            <a:r>
              <a:rPr lang="en-US" altLang="en-GB" sz="1600" dirty="0"/>
              <a:t>Redis: Memory db for cache</a:t>
            </a:r>
            <a:endParaRPr lang="en-US" altLang="en-GB" sz="1600"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6633"/>
                </a:solidFill>
              </a:rPr>
              <a:t>Background</a:t>
            </a:r>
            <a:endParaRPr lang="en-GB" dirty="0" smtClean="0">
              <a:solidFill>
                <a:srgbClr val="E36633"/>
              </a:solidFill>
            </a:endParaRPr>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3" name="图片 2"/>
          <p:cNvPicPr>
            <a:picLocks noChangeAspect="1"/>
          </p:cNvPicPr>
          <p:nvPr/>
        </p:nvPicPr>
        <p:blipFill>
          <a:blip r:embed="rId1"/>
          <a:stretch>
            <a:fillRect/>
          </a:stretch>
        </p:blipFill>
        <p:spPr>
          <a:xfrm>
            <a:off x="238760" y="4974590"/>
            <a:ext cx="1073785" cy="1073785"/>
          </a:xfrm>
          <a:prstGeom prst="rect">
            <a:avLst/>
          </a:prstGeom>
        </p:spPr>
      </p:pic>
      <p:pic>
        <p:nvPicPr>
          <p:cNvPr id="4" name="图片 3"/>
          <p:cNvPicPr>
            <a:picLocks noChangeAspect="1"/>
          </p:cNvPicPr>
          <p:nvPr/>
        </p:nvPicPr>
        <p:blipFill>
          <a:blip r:embed="rId2"/>
          <a:stretch>
            <a:fillRect/>
          </a:stretch>
        </p:blipFill>
        <p:spPr>
          <a:xfrm>
            <a:off x="2135505" y="4954905"/>
            <a:ext cx="1073785" cy="1073785"/>
          </a:xfrm>
          <a:prstGeom prst="rect">
            <a:avLst/>
          </a:prstGeom>
        </p:spPr>
      </p:pic>
      <p:pic>
        <p:nvPicPr>
          <p:cNvPr id="7" name="图片 6"/>
          <p:cNvPicPr>
            <a:picLocks noChangeAspect="1"/>
          </p:cNvPicPr>
          <p:nvPr/>
        </p:nvPicPr>
        <p:blipFill>
          <a:blip r:embed="rId3"/>
          <a:stretch>
            <a:fillRect/>
          </a:stretch>
        </p:blipFill>
        <p:spPr>
          <a:xfrm>
            <a:off x="3952875" y="4954905"/>
            <a:ext cx="1074420" cy="1074420"/>
          </a:xfrm>
          <a:prstGeom prst="rect">
            <a:avLst/>
          </a:prstGeom>
        </p:spPr>
      </p:pic>
      <p:pic>
        <p:nvPicPr>
          <p:cNvPr id="9" name="图片 8"/>
          <p:cNvPicPr>
            <a:picLocks noChangeAspect="1"/>
          </p:cNvPicPr>
          <p:nvPr/>
        </p:nvPicPr>
        <p:blipFill>
          <a:blip r:embed="rId4"/>
          <a:stretch>
            <a:fillRect/>
          </a:stretch>
        </p:blipFill>
        <p:spPr>
          <a:xfrm>
            <a:off x="5588000" y="4727575"/>
            <a:ext cx="1586865" cy="1586865"/>
          </a:xfrm>
          <a:prstGeom prst="rect">
            <a:avLst/>
          </a:prstGeom>
        </p:spPr>
      </p:pic>
      <p:pic>
        <p:nvPicPr>
          <p:cNvPr id="10" name="图片 9"/>
          <p:cNvPicPr>
            <a:picLocks noChangeAspect="1"/>
          </p:cNvPicPr>
          <p:nvPr/>
        </p:nvPicPr>
        <p:blipFill>
          <a:blip r:embed="rId5"/>
          <a:stretch>
            <a:fillRect/>
          </a:stretch>
        </p:blipFill>
        <p:spPr>
          <a:xfrm>
            <a:off x="7735570" y="4974590"/>
            <a:ext cx="1093470" cy="1093470"/>
          </a:xfrm>
          <a:prstGeom prst="rect">
            <a:avLst/>
          </a:prstGeom>
        </p:spPr>
      </p:pic>
      <p:sp>
        <p:nvSpPr>
          <p:cNvPr id="11" name="文本框 10"/>
          <p:cNvSpPr txBox="1"/>
          <p:nvPr/>
        </p:nvSpPr>
        <p:spPr>
          <a:xfrm>
            <a:off x="413385" y="1685925"/>
            <a:ext cx="6673215" cy="2584450"/>
          </a:xfrm>
          <a:prstGeom prst="rect">
            <a:avLst/>
          </a:prstGeom>
          <a:noFill/>
        </p:spPr>
        <p:txBody>
          <a:bodyPr wrap="square" rtlCol="0">
            <a:spAutoFit/>
          </a:bodyPr>
          <a:p>
            <a:pPr marL="285750" indent="-285750" algn="l">
              <a:buFont typeface="Arial" panose="020B0604020202020204" pitchFamily="34" charset="0"/>
              <a:buChar char="•"/>
            </a:pPr>
            <a:r>
              <a:rPr lang="zh-CN" altLang="en-US"/>
              <a:t>Selfies have become an integral part of social media, serving as a means of self-expression, identity formation, and a way to communicate with others. </a:t>
            </a: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endParaRPr lang="zh-CN" altLang="en-US"/>
          </a:p>
          <a:p>
            <a:pPr marL="285750" indent="-285750" algn="l">
              <a:buFont typeface="Arial" panose="020B0604020202020204" pitchFamily="34" charset="0"/>
              <a:buChar char="•"/>
            </a:pPr>
            <a:r>
              <a:rPr lang="zh-CN" altLang="en-US"/>
              <a:t>Popular platforms such as Instagram, Snapchat, and TikTok are built on the concept of sharing these visuals, fostering a culture where the selfie is not just a photo, but a powerful tool of personal branding.</a:t>
            </a: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Future work</a:t>
            </a:r>
            <a:endParaRPr lang="en-US" altLang="en-GB" dirty="0" smtClean="0">
              <a:solidFill>
                <a:srgbClr val="E36633"/>
              </a:solidFill>
            </a:endParaRPr>
          </a:p>
        </p:txBody>
      </p:sp>
      <p:sp>
        <p:nvSpPr>
          <p:cNvPr id="3" name="Text Placeholder 2"/>
          <p:cNvSpPr>
            <a:spLocks noGrp="1"/>
          </p:cNvSpPr>
          <p:nvPr>
            <p:ph type="body" sz="quarter" idx="10"/>
          </p:nvPr>
        </p:nvSpPr>
        <p:spPr>
          <a:xfrm>
            <a:off x="828675" y="1880870"/>
            <a:ext cx="8023225" cy="4040505"/>
          </a:xfrm>
        </p:spPr>
        <p:txBody>
          <a:bodyPr/>
          <a:lstStyle/>
          <a:p>
            <a:pPr algn="l">
              <a:buFont typeface="Arial" panose="020B0604020202020204" pitchFamily="34" charset="0"/>
              <a:buChar char="•"/>
            </a:pPr>
            <a:r>
              <a:rPr lang="en-US" sz="2000" dirty="0">
                <a:effectLst/>
                <a:latin typeface="Söhne"/>
                <a:sym typeface="+mn-ea"/>
              </a:rPr>
              <a:t>Enhanced User Experience</a:t>
            </a:r>
            <a:endParaRPr lang="en-US" sz="2000" dirty="0">
              <a:effectLst/>
              <a:latin typeface="Söhne"/>
              <a:sym typeface="+mn-ea"/>
            </a:endParaRPr>
          </a:p>
          <a:p>
            <a:pPr algn="l">
              <a:buFont typeface="Arial" panose="020B0604020202020204" pitchFamily="34" charset="0"/>
              <a:buChar char="•"/>
            </a:pPr>
            <a:r>
              <a:rPr lang="en-US" sz="2000" dirty="0">
                <a:effectLst/>
                <a:latin typeface="Söhne"/>
                <a:sym typeface="+mn-ea"/>
              </a:rPr>
              <a:t>Security and Privacy Measures</a:t>
            </a:r>
            <a:endParaRPr lang="en-US" sz="2000" dirty="0">
              <a:effectLst/>
              <a:latin typeface="Söhne"/>
              <a:sym typeface="+mn-ea"/>
            </a:endParaRPr>
          </a:p>
          <a:p>
            <a:pPr lvl="0" algn="l">
              <a:buFont typeface="Arial" panose="020B0604020202020204" pitchFamily="34" charset="0"/>
              <a:buChar char="•"/>
            </a:pPr>
            <a:r>
              <a:rPr lang="en-US" altLang="en-GB" sz="1920" dirty="0"/>
              <a:t>Performance Optimization</a:t>
            </a:r>
            <a:endParaRPr lang="en-US" altLang="en-GB" sz="1920"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5325" y="6535908"/>
            <a:ext cx="5499100" cy="286385"/>
          </a:xfrm>
          <a:prstGeom prst="rect">
            <a:avLst/>
          </a:prstGeom>
        </p:spPr>
        <p:txBody>
          <a:bodyPr vert="horz" wrap="square" lIns="0" tIns="0" rIns="0" bIns="0" rtlCol="0">
            <a:spAutoFit/>
          </a:bodyPr>
          <a:lstStyle/>
          <a:p>
            <a:pPr>
              <a:lnSpc>
                <a:spcPts val="1310"/>
              </a:lnSpc>
              <a:tabLst>
                <a:tab pos="3131185" algn="l"/>
              </a:tabLst>
            </a:pPr>
            <a:r>
              <a:rPr sz="1000" b="1" dirty="0">
                <a:solidFill>
                  <a:srgbClr val="FFFFFF"/>
                </a:solidFill>
                <a:latin typeface="Calibri"/>
                <a:cs typeface="Calibri"/>
              </a:rPr>
              <a:t>Trinity</a:t>
            </a:r>
            <a:r>
              <a:rPr sz="1000" b="1" spc="-15" dirty="0">
                <a:solidFill>
                  <a:srgbClr val="FFFFFF"/>
                </a:solidFill>
                <a:latin typeface="Calibri"/>
                <a:cs typeface="Calibri"/>
              </a:rPr>
              <a:t> </a:t>
            </a:r>
            <a:r>
              <a:rPr sz="1000" b="1" dirty="0">
                <a:solidFill>
                  <a:srgbClr val="FFFFFF"/>
                </a:solidFill>
                <a:latin typeface="Calibri"/>
                <a:cs typeface="Calibri"/>
              </a:rPr>
              <a:t>College</a:t>
            </a:r>
            <a:r>
              <a:rPr sz="1000" b="1" spc="-15" dirty="0">
                <a:solidFill>
                  <a:srgbClr val="FFFFFF"/>
                </a:solidFill>
                <a:latin typeface="Calibri"/>
                <a:cs typeface="Calibri"/>
              </a:rPr>
              <a:t> </a:t>
            </a:r>
            <a:r>
              <a:rPr sz="1000" b="1" dirty="0">
                <a:solidFill>
                  <a:srgbClr val="FFFFFF"/>
                </a:solidFill>
                <a:latin typeface="Calibri"/>
                <a:cs typeface="Calibri"/>
              </a:rPr>
              <a:t>Dublin,</a:t>
            </a:r>
            <a:r>
              <a:rPr sz="1000" b="1" spc="-10" dirty="0">
                <a:solidFill>
                  <a:srgbClr val="FFFFFF"/>
                </a:solidFill>
                <a:latin typeface="Calibri"/>
                <a:cs typeface="Calibri"/>
              </a:rPr>
              <a:t> </a:t>
            </a:r>
            <a:r>
              <a:rPr sz="1000" dirty="0">
                <a:solidFill>
                  <a:srgbClr val="FFFFFF"/>
                </a:solidFill>
                <a:latin typeface="Calibri"/>
                <a:cs typeface="Calibri"/>
              </a:rPr>
              <a:t>The</a:t>
            </a:r>
            <a:r>
              <a:rPr sz="1000" spc="-10" dirty="0">
                <a:solidFill>
                  <a:srgbClr val="FFFFFF"/>
                </a:solidFill>
                <a:latin typeface="Calibri"/>
                <a:cs typeface="Calibri"/>
              </a:rPr>
              <a:t> </a:t>
            </a:r>
            <a:r>
              <a:rPr sz="1000" dirty="0">
                <a:solidFill>
                  <a:srgbClr val="FFFFFF"/>
                </a:solidFill>
                <a:latin typeface="Calibri"/>
                <a:cs typeface="Calibri"/>
              </a:rPr>
              <a:t>University</a:t>
            </a:r>
            <a:r>
              <a:rPr sz="1000" spc="-15" dirty="0">
                <a:solidFill>
                  <a:srgbClr val="FFFFFF"/>
                </a:solidFill>
                <a:latin typeface="Calibri"/>
                <a:cs typeface="Calibri"/>
              </a:rPr>
              <a:t> </a:t>
            </a:r>
            <a:r>
              <a:rPr sz="1000" dirty="0">
                <a:solidFill>
                  <a:srgbClr val="FFFFFF"/>
                </a:solidFill>
                <a:latin typeface="Calibri"/>
                <a:cs typeface="Calibri"/>
              </a:rPr>
              <a:t>of</a:t>
            </a:r>
            <a:r>
              <a:rPr sz="1000" spc="-20" dirty="0">
                <a:solidFill>
                  <a:srgbClr val="FFFFFF"/>
                </a:solidFill>
                <a:latin typeface="Calibri"/>
                <a:cs typeface="Calibri"/>
              </a:rPr>
              <a:t> </a:t>
            </a:r>
            <a:r>
              <a:rPr sz="1000" spc="-10" dirty="0">
                <a:solidFill>
                  <a:srgbClr val="FFFFFF"/>
                </a:solidFill>
                <a:latin typeface="Calibri"/>
                <a:cs typeface="Calibri"/>
              </a:rPr>
              <a:t>Dublin</a:t>
            </a:r>
            <a:r>
              <a:rPr sz="1000" dirty="0">
                <a:solidFill>
                  <a:srgbClr val="FFFFFF"/>
                </a:solidFill>
                <a:latin typeface="Calibri"/>
                <a:cs typeface="Calibri"/>
              </a:rPr>
              <a:t>	</a:t>
            </a:r>
            <a:r>
              <a:rPr sz="2700" baseline="-25000" dirty="0">
                <a:solidFill>
                  <a:srgbClr val="FFFFFF"/>
                </a:solidFill>
                <a:latin typeface="Calibri"/>
                <a:cs typeface="Calibri"/>
              </a:rPr>
              <a:t>Dissertation</a:t>
            </a:r>
            <a:r>
              <a:rPr sz="2700" spc="-52" baseline="-25000" dirty="0">
                <a:solidFill>
                  <a:srgbClr val="FFFFFF"/>
                </a:solidFill>
                <a:latin typeface="Calibri"/>
                <a:cs typeface="Calibri"/>
              </a:rPr>
              <a:t> </a:t>
            </a:r>
            <a:r>
              <a:rPr sz="2700" spc="-15" baseline="-25000" dirty="0">
                <a:solidFill>
                  <a:srgbClr val="FFFFFF"/>
                </a:solidFill>
                <a:latin typeface="Calibri"/>
                <a:cs typeface="Calibri"/>
              </a:rPr>
              <a:t>presentation</a:t>
            </a:r>
            <a:endParaRPr sz="2700" baseline="-25000">
              <a:latin typeface="Calibri"/>
              <a:cs typeface="Calibri"/>
            </a:endParaRPr>
          </a:p>
        </p:txBody>
      </p:sp>
      <p:pic>
        <p:nvPicPr>
          <p:cNvPr id="3" name="object 3"/>
          <p:cNvPicPr/>
          <p:nvPr/>
        </p:nvPicPr>
        <p:blipFill>
          <a:blip r:embed="rId1" cstate="print"/>
          <a:stretch>
            <a:fillRect/>
          </a:stretch>
        </p:blipFill>
        <p:spPr>
          <a:xfrm>
            <a:off x="0" y="-35560"/>
            <a:ext cx="9144000" cy="6857999"/>
          </a:xfrm>
          <a:prstGeom prst="rect">
            <a:avLst/>
          </a:prstGeom>
        </p:spPr>
      </p:pic>
      <p:pic>
        <p:nvPicPr>
          <p:cNvPr id="4" name="object 4"/>
          <p:cNvPicPr/>
          <p:nvPr/>
        </p:nvPicPr>
        <p:blipFill>
          <a:blip r:embed="rId2" cstate="print"/>
          <a:stretch>
            <a:fillRect/>
          </a:stretch>
        </p:blipFill>
        <p:spPr>
          <a:xfrm>
            <a:off x="826008" y="524255"/>
            <a:ext cx="3023616" cy="810768"/>
          </a:xfrm>
          <a:prstGeom prst="rect">
            <a:avLst/>
          </a:prstGeom>
        </p:spPr>
      </p:pic>
      <p:sp>
        <p:nvSpPr>
          <p:cNvPr id="5" name="object 5"/>
          <p:cNvSpPr txBox="1">
            <a:spLocks noGrp="1"/>
          </p:cNvSpPr>
          <p:nvPr>
            <p:ph type="title"/>
          </p:nvPr>
        </p:nvSpPr>
        <p:spPr>
          <a:xfrm>
            <a:off x="2910205" y="3100070"/>
            <a:ext cx="3323590" cy="658495"/>
          </a:xfrm>
          <a:prstGeom prst="rect">
            <a:avLst/>
          </a:prstGeom>
        </p:spPr>
        <p:txBody>
          <a:bodyPr vert="horz" wrap="square" lIns="0" tIns="12700" rIns="0" bIns="0" rtlCol="0">
            <a:spAutoFit/>
          </a:bodyPr>
          <a:lstStyle/>
          <a:p>
            <a:pPr marL="12700" algn="ctr">
              <a:lnSpc>
                <a:spcPct val="100000"/>
              </a:lnSpc>
              <a:spcBef>
                <a:spcPts val="100"/>
              </a:spcBef>
            </a:pPr>
            <a:r>
              <a:rPr sz="4200" b="0" dirty="0">
                <a:solidFill>
                  <a:srgbClr val="FFFFFF"/>
                </a:solidFill>
              </a:rPr>
              <a:t>Thank</a:t>
            </a:r>
            <a:r>
              <a:rPr lang="en-US" sz="4200" b="0" dirty="0">
                <a:solidFill>
                  <a:srgbClr val="FFFFFF"/>
                </a:solidFill>
              </a:rPr>
              <a:t> </a:t>
            </a:r>
            <a:r>
              <a:rPr sz="4200" b="0" spc="-25" dirty="0">
                <a:solidFill>
                  <a:srgbClr val="FFFFFF"/>
                </a:solidFill>
              </a:rPr>
              <a:t>You</a:t>
            </a:r>
            <a:r>
              <a:rPr lang="en-US" sz="4200" b="0" spc="-25" dirty="0">
                <a:solidFill>
                  <a:srgbClr val="FFFFFF"/>
                </a:solidFill>
              </a:rPr>
              <a:t> !</a:t>
            </a:r>
            <a:endParaRPr lang="en-US" sz="4200" b="0" spc="-25" dirty="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5325" y="6535908"/>
            <a:ext cx="5499100" cy="286385"/>
          </a:xfrm>
          <a:prstGeom prst="rect">
            <a:avLst/>
          </a:prstGeom>
        </p:spPr>
        <p:txBody>
          <a:bodyPr vert="horz" wrap="square" lIns="0" tIns="0" rIns="0" bIns="0" rtlCol="0">
            <a:spAutoFit/>
          </a:bodyPr>
          <a:lstStyle/>
          <a:p>
            <a:pPr>
              <a:lnSpc>
                <a:spcPts val="1310"/>
              </a:lnSpc>
              <a:tabLst>
                <a:tab pos="3131185" algn="l"/>
              </a:tabLst>
            </a:pPr>
            <a:r>
              <a:rPr sz="1000" b="1" dirty="0">
                <a:solidFill>
                  <a:srgbClr val="FFFFFF"/>
                </a:solidFill>
                <a:latin typeface="Calibri"/>
                <a:cs typeface="Calibri"/>
              </a:rPr>
              <a:t>Trinity</a:t>
            </a:r>
            <a:r>
              <a:rPr sz="1000" b="1" spc="-15" dirty="0">
                <a:solidFill>
                  <a:srgbClr val="FFFFFF"/>
                </a:solidFill>
                <a:latin typeface="Calibri"/>
                <a:cs typeface="Calibri"/>
              </a:rPr>
              <a:t> </a:t>
            </a:r>
            <a:r>
              <a:rPr sz="1000" b="1" dirty="0">
                <a:solidFill>
                  <a:srgbClr val="FFFFFF"/>
                </a:solidFill>
                <a:latin typeface="Calibri"/>
                <a:cs typeface="Calibri"/>
              </a:rPr>
              <a:t>College</a:t>
            </a:r>
            <a:r>
              <a:rPr sz="1000" b="1" spc="-15" dirty="0">
                <a:solidFill>
                  <a:srgbClr val="FFFFFF"/>
                </a:solidFill>
                <a:latin typeface="Calibri"/>
                <a:cs typeface="Calibri"/>
              </a:rPr>
              <a:t> </a:t>
            </a:r>
            <a:r>
              <a:rPr sz="1000" b="1" dirty="0">
                <a:solidFill>
                  <a:srgbClr val="FFFFFF"/>
                </a:solidFill>
                <a:latin typeface="Calibri"/>
                <a:cs typeface="Calibri"/>
              </a:rPr>
              <a:t>Dublin,</a:t>
            </a:r>
            <a:r>
              <a:rPr sz="1000" b="1" spc="-10" dirty="0">
                <a:solidFill>
                  <a:srgbClr val="FFFFFF"/>
                </a:solidFill>
                <a:latin typeface="Calibri"/>
                <a:cs typeface="Calibri"/>
              </a:rPr>
              <a:t> </a:t>
            </a:r>
            <a:r>
              <a:rPr sz="1000" dirty="0">
                <a:solidFill>
                  <a:srgbClr val="FFFFFF"/>
                </a:solidFill>
                <a:latin typeface="Calibri"/>
                <a:cs typeface="Calibri"/>
              </a:rPr>
              <a:t>The</a:t>
            </a:r>
            <a:r>
              <a:rPr sz="1000" spc="-10" dirty="0">
                <a:solidFill>
                  <a:srgbClr val="FFFFFF"/>
                </a:solidFill>
                <a:latin typeface="Calibri"/>
                <a:cs typeface="Calibri"/>
              </a:rPr>
              <a:t> </a:t>
            </a:r>
            <a:r>
              <a:rPr sz="1000" dirty="0">
                <a:solidFill>
                  <a:srgbClr val="FFFFFF"/>
                </a:solidFill>
                <a:latin typeface="Calibri"/>
                <a:cs typeface="Calibri"/>
              </a:rPr>
              <a:t>University</a:t>
            </a:r>
            <a:r>
              <a:rPr sz="1000" spc="-15" dirty="0">
                <a:solidFill>
                  <a:srgbClr val="FFFFFF"/>
                </a:solidFill>
                <a:latin typeface="Calibri"/>
                <a:cs typeface="Calibri"/>
              </a:rPr>
              <a:t> </a:t>
            </a:r>
            <a:r>
              <a:rPr sz="1000" dirty="0">
                <a:solidFill>
                  <a:srgbClr val="FFFFFF"/>
                </a:solidFill>
                <a:latin typeface="Calibri"/>
                <a:cs typeface="Calibri"/>
              </a:rPr>
              <a:t>of</a:t>
            </a:r>
            <a:r>
              <a:rPr sz="1000" spc="-20" dirty="0">
                <a:solidFill>
                  <a:srgbClr val="FFFFFF"/>
                </a:solidFill>
                <a:latin typeface="Calibri"/>
                <a:cs typeface="Calibri"/>
              </a:rPr>
              <a:t> </a:t>
            </a:r>
            <a:r>
              <a:rPr sz="1000" spc="-10" dirty="0">
                <a:solidFill>
                  <a:srgbClr val="FFFFFF"/>
                </a:solidFill>
                <a:latin typeface="Calibri"/>
                <a:cs typeface="Calibri"/>
              </a:rPr>
              <a:t>Dublin</a:t>
            </a:r>
            <a:r>
              <a:rPr sz="1000" dirty="0">
                <a:solidFill>
                  <a:srgbClr val="FFFFFF"/>
                </a:solidFill>
                <a:latin typeface="Calibri"/>
                <a:cs typeface="Calibri"/>
              </a:rPr>
              <a:t>	</a:t>
            </a:r>
            <a:r>
              <a:rPr sz="2700" baseline="-25000" dirty="0">
                <a:solidFill>
                  <a:srgbClr val="FFFFFF"/>
                </a:solidFill>
                <a:latin typeface="Calibri"/>
                <a:cs typeface="Calibri"/>
              </a:rPr>
              <a:t>Dissertation</a:t>
            </a:r>
            <a:r>
              <a:rPr sz="2700" spc="-52" baseline="-25000" dirty="0">
                <a:solidFill>
                  <a:srgbClr val="FFFFFF"/>
                </a:solidFill>
                <a:latin typeface="Calibri"/>
                <a:cs typeface="Calibri"/>
              </a:rPr>
              <a:t> </a:t>
            </a:r>
            <a:r>
              <a:rPr sz="2700" spc="-15" baseline="-25000" dirty="0">
                <a:solidFill>
                  <a:srgbClr val="FFFFFF"/>
                </a:solidFill>
                <a:latin typeface="Calibri"/>
                <a:cs typeface="Calibri"/>
              </a:rPr>
              <a:t>presentation</a:t>
            </a:r>
            <a:endParaRPr sz="2700" baseline="-25000">
              <a:latin typeface="Calibri"/>
              <a:cs typeface="Calibri"/>
            </a:endParaRPr>
          </a:p>
        </p:txBody>
      </p:sp>
      <p:pic>
        <p:nvPicPr>
          <p:cNvPr id="3" name="object 3"/>
          <p:cNvPicPr/>
          <p:nvPr/>
        </p:nvPicPr>
        <p:blipFill>
          <a:blip r:embed="rId1" cstate="print"/>
          <a:stretch>
            <a:fillRect/>
          </a:stretch>
        </p:blipFill>
        <p:spPr>
          <a:xfrm>
            <a:off x="0" y="0"/>
            <a:ext cx="9144000" cy="6857999"/>
          </a:xfrm>
          <a:prstGeom prst="rect">
            <a:avLst/>
          </a:prstGeom>
        </p:spPr>
      </p:pic>
      <p:pic>
        <p:nvPicPr>
          <p:cNvPr id="4" name="object 4"/>
          <p:cNvPicPr/>
          <p:nvPr/>
        </p:nvPicPr>
        <p:blipFill>
          <a:blip r:embed="rId2" cstate="print"/>
          <a:stretch>
            <a:fillRect/>
          </a:stretch>
        </p:blipFill>
        <p:spPr>
          <a:xfrm>
            <a:off x="826008" y="524255"/>
            <a:ext cx="3023616" cy="810768"/>
          </a:xfrm>
          <a:prstGeom prst="rect">
            <a:avLst/>
          </a:prstGeom>
        </p:spPr>
      </p:pic>
      <p:sp>
        <p:nvSpPr>
          <p:cNvPr id="5" name="object 5"/>
          <p:cNvSpPr txBox="1">
            <a:spLocks noGrp="1"/>
          </p:cNvSpPr>
          <p:nvPr>
            <p:ph type="title"/>
          </p:nvPr>
        </p:nvSpPr>
        <p:spPr>
          <a:xfrm>
            <a:off x="2527935" y="3007360"/>
            <a:ext cx="4088130" cy="843280"/>
          </a:xfrm>
          <a:prstGeom prst="rect">
            <a:avLst/>
          </a:prstGeom>
        </p:spPr>
        <p:txBody>
          <a:bodyPr vert="horz" wrap="square" lIns="0" tIns="12700" rIns="0" bIns="0" rtlCol="0">
            <a:spAutoFit/>
          </a:bodyPr>
          <a:lstStyle/>
          <a:p>
            <a:pPr marL="12700" algn="ctr">
              <a:lnSpc>
                <a:spcPct val="100000"/>
              </a:lnSpc>
              <a:spcBef>
                <a:spcPts val="100"/>
              </a:spcBef>
            </a:pPr>
            <a:r>
              <a:rPr sz="5400" b="0" dirty="0">
                <a:solidFill>
                  <a:srgbClr val="FFFFFF"/>
                </a:solidFill>
              </a:rPr>
              <a:t>Questions</a:t>
            </a:r>
            <a:r>
              <a:rPr sz="5400" b="0" spc="15" dirty="0">
                <a:solidFill>
                  <a:srgbClr val="FFFFFF"/>
                </a:solidFill>
              </a:rPr>
              <a:t> </a:t>
            </a:r>
            <a:r>
              <a:rPr sz="5400" b="0" spc="-50" dirty="0">
                <a:solidFill>
                  <a:srgbClr val="FFFFFF"/>
                </a:solidFill>
              </a:rPr>
              <a:t>?</a:t>
            </a:r>
            <a:endParaRPr sz="5400" b="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6633"/>
                </a:solidFill>
              </a:rPr>
              <a:t>Background</a:t>
            </a:r>
            <a:endParaRPr lang="en-GB" dirty="0" smtClean="0">
              <a:solidFill>
                <a:srgbClr val="E36633"/>
              </a:solidFill>
            </a:endParaRPr>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6" name="图片 5"/>
          <p:cNvPicPr>
            <a:picLocks noChangeAspect="1"/>
          </p:cNvPicPr>
          <p:nvPr/>
        </p:nvPicPr>
        <p:blipFill>
          <a:blip r:embed="rId1"/>
          <a:srcRect r="-276" b="11559"/>
          <a:stretch>
            <a:fillRect/>
          </a:stretch>
        </p:blipFill>
        <p:spPr>
          <a:xfrm>
            <a:off x="497205" y="1460500"/>
            <a:ext cx="7734935" cy="3376295"/>
          </a:xfrm>
          <a:prstGeom prst="rect">
            <a:avLst/>
          </a:prstGeom>
        </p:spPr>
      </p:pic>
      <p:sp>
        <p:nvSpPr>
          <p:cNvPr id="8" name="文本框 7"/>
          <p:cNvSpPr txBox="1"/>
          <p:nvPr/>
        </p:nvSpPr>
        <p:spPr>
          <a:xfrm>
            <a:off x="565785" y="5375910"/>
            <a:ext cx="3947160" cy="645160"/>
          </a:xfrm>
          <a:prstGeom prst="rect">
            <a:avLst/>
          </a:prstGeom>
          <a:noFill/>
        </p:spPr>
        <p:txBody>
          <a:bodyPr wrap="none" rtlCol="0">
            <a:spAutoFit/>
          </a:bodyPr>
          <a:p>
            <a:pPr marL="285750" indent="-285750" algn="l">
              <a:buFont typeface="Arial" panose="020B0604020202020204" pitchFamily="34" charset="0"/>
              <a:buChar char="•"/>
            </a:pPr>
            <a:r>
              <a:rPr>
                <a:latin typeface="Calibri"/>
                <a:cs typeface="Calibri"/>
              </a:rPr>
              <a:t>Unflattering angles or expressions</a:t>
            </a:r>
            <a:endParaRPr>
              <a:latin typeface="Calibri"/>
              <a:cs typeface="Calibri"/>
            </a:endParaRPr>
          </a:p>
          <a:p>
            <a:pPr marL="285750" indent="-285750" algn="l">
              <a:buFont typeface="Arial" panose="020B0604020202020204" pitchFamily="34" charset="0"/>
              <a:buChar char="•"/>
            </a:pPr>
            <a:r>
              <a:rPr>
                <a:latin typeface="Calibri"/>
                <a:cs typeface="Calibri"/>
              </a:rPr>
              <a:t>Timing</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GB" dirty="0" smtClean="0">
                <a:solidFill>
                  <a:srgbClr val="E36633"/>
                </a:solidFill>
              </a:rPr>
              <a:t>Motivation</a:t>
            </a:r>
            <a:endParaRPr lang="en-US" altLang="en-GB" dirty="0" smtClean="0">
              <a:solidFill>
                <a:srgbClr val="E36633"/>
              </a:solidFill>
            </a:endParaRP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altLang="en-GB" dirty="0"/>
              <a:t>Limelight application areas</a:t>
            </a:r>
            <a:endParaRPr lang="en-US" altLang="en-GB" dirty="0"/>
          </a:p>
          <a:p>
            <a:pPr marL="342900" indent="-342900">
              <a:buFont typeface="Arial" panose="020B0604020202020204" pitchFamily="34" charset="0"/>
              <a:buChar char="•"/>
            </a:pPr>
            <a:r>
              <a:rPr lang="en-US" altLang="en-GB" dirty="0"/>
              <a:t>Lack of functionality to capture selfies based on facial expressions</a:t>
            </a:r>
            <a:endParaRPr lang="en-US" altLang="en-GB" dirty="0"/>
          </a:p>
          <a:p>
            <a:pPr marL="342900" indent="-342900">
              <a:buFont typeface="Arial" panose="020B0604020202020204" pitchFamily="34" charset="0"/>
              <a:buChar char="•"/>
            </a:pPr>
            <a:r>
              <a:rPr lang="en-US" altLang="en-GB" dirty="0"/>
              <a:t>Many users are in need of such a feature</a:t>
            </a:r>
            <a:endParaRPr lang="en-US" altLang="en-GB" dirty="0"/>
          </a:p>
          <a:p>
            <a:pPr marL="342900" indent="-342900">
              <a:buFont typeface="Arial" panose="020B0604020202020204" pitchFamily="34" charset="0"/>
              <a:buChar char="•"/>
            </a:pPr>
            <a:endParaRPr lang="en-US" altLang="en-GB" dirty="0"/>
          </a:p>
        </p:txBody>
      </p:sp>
      <p:sp>
        <p:nvSpPr>
          <p:cNvPr id="4" name="Text Placeholder 3"/>
          <p:cNvSpPr>
            <a:spLocks noGrp="1"/>
          </p:cNvSpPr>
          <p:nvPr>
            <p:ph type="body"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6" name="图片 5"/>
          <p:cNvPicPr>
            <a:picLocks noChangeAspect="1"/>
          </p:cNvPicPr>
          <p:nvPr/>
        </p:nvPicPr>
        <p:blipFill>
          <a:blip r:embed="rId1"/>
          <a:stretch>
            <a:fillRect/>
          </a:stretch>
        </p:blipFill>
        <p:spPr>
          <a:xfrm>
            <a:off x="739775" y="4726940"/>
            <a:ext cx="1282065" cy="1282065"/>
          </a:xfrm>
          <a:prstGeom prst="rect">
            <a:avLst/>
          </a:prstGeom>
        </p:spPr>
      </p:pic>
      <p:pic>
        <p:nvPicPr>
          <p:cNvPr id="7" name="图片 6"/>
          <p:cNvPicPr>
            <a:picLocks noChangeAspect="1"/>
          </p:cNvPicPr>
          <p:nvPr/>
        </p:nvPicPr>
        <p:blipFill>
          <a:blip r:embed="rId2"/>
          <a:stretch>
            <a:fillRect/>
          </a:stretch>
        </p:blipFill>
        <p:spPr>
          <a:xfrm>
            <a:off x="3737610" y="4726940"/>
            <a:ext cx="1282065" cy="1282065"/>
          </a:xfrm>
          <a:prstGeom prst="rect">
            <a:avLst/>
          </a:prstGeom>
        </p:spPr>
      </p:pic>
      <p:pic>
        <p:nvPicPr>
          <p:cNvPr id="8" name="图片 7"/>
          <p:cNvPicPr>
            <a:picLocks noChangeAspect="1"/>
          </p:cNvPicPr>
          <p:nvPr/>
        </p:nvPicPr>
        <p:blipFill>
          <a:blip r:embed="rId3"/>
          <a:stretch>
            <a:fillRect/>
          </a:stretch>
        </p:blipFill>
        <p:spPr>
          <a:xfrm>
            <a:off x="6574790" y="4613275"/>
            <a:ext cx="1395730" cy="139573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054" y="173945"/>
            <a:ext cx="7500939" cy="561600"/>
          </a:xfrm>
        </p:spPr>
        <p:txBody>
          <a:bodyPr/>
          <a:lstStyle/>
          <a:p>
            <a:r>
              <a:rPr lang="en-US" altLang="en-GB" dirty="0" smtClean="0">
                <a:solidFill>
                  <a:srgbClr val="E36633"/>
                </a:solidFill>
              </a:rPr>
              <a:t>Motivation</a:t>
            </a:r>
            <a:endParaRPr lang="en-US" altLang="en-GB" dirty="0" smtClean="0">
              <a:solidFill>
                <a:srgbClr val="E36633"/>
              </a:solidFill>
            </a:endParaRPr>
          </a:p>
        </p:txBody>
      </p:sp>
      <p:sp>
        <p:nvSpPr>
          <p:cNvPr id="4" name="Text Placeholder 3"/>
          <p:cNvSpPr>
            <a:spLocks noGrp="1"/>
          </p:cNvSpPr>
          <p:nvPr>
            <p:ph type="body" sz="quarter" idx="11"/>
          </p:nvPr>
        </p:nvSpPr>
        <p:spPr/>
        <p:txBody>
          <a:bodyPr/>
          <a:lstStyle/>
          <a:p>
            <a:pPr marL="0" indent="0">
              <a:buNone/>
            </a:pPr>
            <a:r>
              <a:rPr lang="en-US" altLang="en-GB" b="1" dirty="0">
                <a:solidFill>
                  <a:srgbClr val="0070C0"/>
                </a:solidFill>
                <a:sym typeface="+mn-ea"/>
              </a:rPr>
              <a:t>What if we integrate them</a:t>
            </a:r>
            <a:endParaRPr lang="en-US" altLang="en-GB" b="1" dirty="0">
              <a:solidFill>
                <a:srgbClr val="0070C0"/>
              </a:solidFill>
            </a:endParaRPr>
          </a:p>
          <a:p>
            <a:endParaRPr lang="en-US" altLang="en-GB" b="1" dirty="0">
              <a:solidFill>
                <a:srgbClr val="0070C0"/>
              </a:solidFill>
            </a:endParaRPr>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11" name="图片 10"/>
          <p:cNvPicPr>
            <a:picLocks noChangeAspect="1"/>
          </p:cNvPicPr>
          <p:nvPr/>
        </p:nvPicPr>
        <p:blipFill>
          <a:blip r:embed="rId1"/>
          <a:stretch>
            <a:fillRect/>
          </a:stretch>
        </p:blipFill>
        <p:spPr>
          <a:xfrm>
            <a:off x="1868805" y="1642745"/>
            <a:ext cx="5138420" cy="458724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054" y="378415"/>
            <a:ext cx="7500939" cy="561600"/>
          </a:xfrm>
        </p:spPr>
        <p:txBody>
          <a:bodyPr/>
          <a:lstStyle/>
          <a:p>
            <a:r>
              <a:rPr lang="en-US" altLang="en-GB" dirty="0">
                <a:solidFill>
                  <a:srgbClr val="E36633"/>
                </a:solidFill>
              </a:rPr>
              <a:t>The state of art: Web Development</a:t>
            </a:r>
            <a:endParaRPr lang="zh-CN" altLang="en-US" dirty="0">
              <a:solidFill>
                <a:srgbClr val="E36633"/>
              </a:solidFill>
              <a:ea typeface="SimSun" charset="0"/>
            </a:endParaRPr>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6" name="图片 5"/>
          <p:cNvPicPr>
            <a:picLocks noChangeAspect="1"/>
          </p:cNvPicPr>
          <p:nvPr/>
        </p:nvPicPr>
        <p:blipFill>
          <a:blip r:embed="rId1"/>
          <a:stretch>
            <a:fillRect/>
          </a:stretch>
        </p:blipFill>
        <p:spPr>
          <a:xfrm>
            <a:off x="465455" y="2007870"/>
            <a:ext cx="7929880" cy="368871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1689" y="360000"/>
            <a:ext cx="7500939" cy="561600"/>
          </a:xfrm>
        </p:spPr>
        <p:txBody>
          <a:bodyPr/>
          <a:lstStyle/>
          <a:p>
            <a:r>
              <a:rPr lang="en-US" altLang="en-GB" dirty="0">
                <a:solidFill>
                  <a:srgbClr val="E36633"/>
                </a:solidFill>
                <a:sym typeface="+mn-ea"/>
              </a:rPr>
              <a:t>The state of art: </a:t>
            </a:r>
            <a:r>
              <a:rPr lang="en-US" altLang="en-GB" dirty="0">
                <a:solidFill>
                  <a:srgbClr val="E36633"/>
                </a:solidFill>
                <a:sym typeface="+mn-ea"/>
              </a:rPr>
              <a:t>Spring Framework</a:t>
            </a:r>
            <a:endParaRPr lang="en-US" altLang="en-GB" dirty="0">
              <a:solidFill>
                <a:srgbClr val="E36633"/>
              </a:solidFill>
              <a:sym typeface="+mn-ea"/>
            </a:endParaRPr>
          </a:p>
        </p:txBody>
      </p:sp>
      <p:sp>
        <p:nvSpPr>
          <p:cNvPr id="5" name="Slide Number Placeholder 4"/>
          <p:cNvSpPr>
            <a:spLocks noGrp="1"/>
          </p:cNvSpPr>
          <p:nvPr>
            <p:ph type="sldNum" sz="quarter" idx="12"/>
          </p:nvPr>
        </p:nvSpPr>
        <p:spPr/>
        <p:txBody>
          <a:bodyPr/>
          <a:lstStyle/>
          <a:p>
            <a:fld id="{7D300DB9-A23F-43BD-B7EF-862D750C72E7}" type="slidenum">
              <a:rPr lang="en-IE" smtClean="0"/>
            </a:fld>
            <a:endParaRPr lang="en-IE"/>
          </a:p>
        </p:txBody>
      </p:sp>
      <p:pic>
        <p:nvPicPr>
          <p:cNvPr id="7" name="图片 6"/>
          <p:cNvPicPr>
            <a:picLocks noChangeAspect="1"/>
          </p:cNvPicPr>
          <p:nvPr/>
        </p:nvPicPr>
        <p:blipFill>
          <a:blip r:embed="rId1"/>
          <a:stretch>
            <a:fillRect/>
          </a:stretch>
        </p:blipFill>
        <p:spPr>
          <a:xfrm>
            <a:off x="0" y="1638935"/>
            <a:ext cx="9144000" cy="3580130"/>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rinity_PPT_Calibri_Option1">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Trinity_PPT_Calibri_Option1</Template>
  <TotalTime>0</TotalTime>
  <Words>4220</Words>
  <Application>WPS Presentation</Application>
  <PresentationFormat>On-screen Show (4:3)</PresentationFormat>
  <Paragraphs>409</Paragraphs>
  <Slides>42</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42</vt:i4>
      </vt:variant>
    </vt:vector>
  </HeadingPairs>
  <TitlesOfParts>
    <vt:vector size="59" baseType="lpstr">
      <vt:lpstr>Arial</vt:lpstr>
      <vt:lpstr>SimSun</vt:lpstr>
      <vt:lpstr>Wingdings</vt:lpstr>
      <vt:lpstr>Calibri</vt:lpstr>
      <vt:lpstr>Helvetica Neue</vt:lpstr>
      <vt:lpstr>Calibri</vt:lpstr>
      <vt:lpstr>Arial</vt:lpstr>
      <vt:lpstr>SimSun</vt:lpstr>
      <vt:lpstr>宋体-简</vt:lpstr>
      <vt:lpstr>Söhne</vt:lpstr>
      <vt:lpstr>Thonburi</vt:lpstr>
      <vt:lpstr>Microsoft YaHei</vt:lpstr>
      <vt:lpstr>汉仪旗黑</vt:lpstr>
      <vt:lpstr>Arial Unicode MS</vt:lpstr>
      <vt:lpstr>SimSun</vt:lpstr>
      <vt:lpstr>SimSun</vt:lpstr>
      <vt:lpstr>Trinity_PPT_Calibri_Option1</vt:lpstr>
      <vt:lpstr>PowerPoint 演示文稿</vt:lpstr>
      <vt:lpstr>Overview</vt:lpstr>
      <vt:lpstr>Background</vt:lpstr>
      <vt:lpstr>Background</vt:lpstr>
      <vt:lpstr>Background</vt:lpstr>
      <vt:lpstr>Motivation</vt:lpstr>
      <vt:lpstr>Motivation</vt:lpstr>
      <vt:lpstr>The state of art: Web Development</vt:lpstr>
      <vt:lpstr>The state of art: Spring Framework</vt:lpstr>
      <vt:lpstr>The state of art: Morden Spring</vt:lpstr>
      <vt:lpstr>The state of art: Artificial Intelligence</vt:lpstr>
      <vt:lpstr>Frontend Design: Framework</vt:lpstr>
      <vt:lpstr>Backend Design: Framework</vt:lpstr>
      <vt:lpstr>Backend Design: API</vt:lpstr>
      <vt:lpstr>Backend Design: Services</vt:lpstr>
      <vt:lpstr>Backend Design: Container Orchestration</vt:lpstr>
      <vt:lpstr>Backend Design: Facial Expression Recognization</vt:lpstr>
      <vt:lpstr>Frontend Implementation</vt:lpstr>
      <vt:lpstr>Entity Representation for User</vt:lpstr>
      <vt:lpstr>Backend Implementation</vt:lpstr>
      <vt:lpstr>Database Design</vt:lpstr>
      <vt:lpstr>API Design</vt:lpstr>
      <vt:lpstr>Infrastructure: AWS S3 Storage Buckets</vt:lpstr>
      <vt:lpstr>Infrastructure: Altas Mongodb Clusters</vt:lpstr>
      <vt:lpstr>Infrastructure: Docker</vt:lpstr>
      <vt:lpstr>Infrastructure: Kubernetes</vt:lpstr>
      <vt:lpstr>Infrastructure: Minikube</vt:lpstr>
      <vt:lpstr>Infrastructure: Minikube</vt:lpstr>
      <vt:lpstr>Deep learning: Face-api.js</vt:lpstr>
      <vt:lpstr>Deep Learning: Dataset and Model</vt:lpstr>
      <vt:lpstr>Deep Learning: Training</vt:lpstr>
      <vt:lpstr>Project Structure</vt:lpstr>
      <vt:lpstr>Demo: Authentication</vt:lpstr>
      <vt:lpstr>Demo: Automatically detect smile</vt:lpstr>
      <vt:lpstr>Demo: Detect other expressions</vt:lpstr>
      <vt:lpstr>Demo: Photo Sync</vt:lpstr>
      <vt:lpstr>Demo: Post Bar</vt:lpstr>
      <vt:lpstr>Test</vt:lpstr>
      <vt:lpstr>Conclusion</vt:lpstr>
      <vt:lpstr>Future work</vt:lpstr>
      <vt:lpstr>Thank You !</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Bold 26pt</dc:title>
  <dc:creator>Administrator</dc:creator>
  <cp:lastModifiedBy>admin</cp:lastModifiedBy>
  <cp:revision>40</cp:revision>
  <cp:lastPrinted>2023-08-02T15:37:23Z</cp:lastPrinted>
  <dcterms:created xsi:type="dcterms:W3CDTF">2023-08-02T15:37:23Z</dcterms:created>
  <dcterms:modified xsi:type="dcterms:W3CDTF">2023-08-02T15:37:23Z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5E6EF7A1051627FA439CC5643916E21E</vt:lpwstr>
  </property>
  <property fmtid="{D5CDD505-2E9C-101B-9397-08002B2CF9AE}" pid="3" name="KSOProductBuildVer">
    <vt:lpwstr>1033-5.3.0.7932</vt:lpwstr>
  </property>
</Properties>
</file>